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8"/>
  </p:notesMasterIdLst>
  <p:handoutMasterIdLst>
    <p:handoutMasterId r:id="rId99"/>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40" r:id="rId70"/>
    <p:sldId id="341" r:id="rId71"/>
    <p:sldId id="342" r:id="rId72"/>
    <p:sldId id="344" r:id="rId73"/>
    <p:sldId id="345" r:id="rId74"/>
    <p:sldId id="346" r:id="rId75"/>
    <p:sldId id="348" r:id="rId76"/>
    <p:sldId id="349" r:id="rId77"/>
    <p:sldId id="350" r:id="rId78"/>
    <p:sldId id="352" r:id="rId79"/>
    <p:sldId id="353" r:id="rId80"/>
    <p:sldId id="354" r:id="rId81"/>
    <p:sldId id="356" r:id="rId82"/>
    <p:sldId id="357" r:id="rId83"/>
    <p:sldId id="358" r:id="rId84"/>
    <p:sldId id="360" r:id="rId85"/>
    <p:sldId id="361" r:id="rId86"/>
    <p:sldId id="362" r:id="rId87"/>
    <p:sldId id="364" r:id="rId88"/>
    <p:sldId id="365" r:id="rId89"/>
    <p:sldId id="366" r:id="rId90"/>
    <p:sldId id="367" r:id="rId91"/>
    <p:sldId id="368" r:id="rId92"/>
    <p:sldId id="369" r:id="rId93"/>
    <p:sldId id="370" r:id="rId94"/>
    <p:sldId id="372" r:id="rId95"/>
    <p:sldId id="373" r:id="rId96"/>
    <p:sldId id="374"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8">
          <p15:clr>
            <a:srgbClr val="A4A3A4"/>
          </p15:clr>
        </p15:guide>
        <p15:guide id="2" pos="5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pyeditor" initials="A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34" autoAdjust="0"/>
    <p:restoredTop sz="77959" autoAdjust="0"/>
  </p:normalViewPr>
  <p:slideViewPr>
    <p:cSldViewPr snapToGrid="0">
      <p:cViewPr varScale="1">
        <p:scale>
          <a:sx n="98" d="100"/>
          <a:sy n="98" d="100"/>
        </p:scale>
        <p:origin x="768" y="192"/>
      </p:cViewPr>
      <p:guideLst>
        <p:guide orient="horz" pos="928"/>
        <p:guide pos="568"/>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commentAuthors" Target="commentAuthors.xml"/><Relationship Id="rId105"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A7693A32-3B1C-CF4C-BEC9-CCD139912D9B}"/>
    <pc:docChg chg="modMainMaster">
      <pc:chgData name="Kathryn Leeber" userId="15028f3c-0a13-4345-9369-dac953ae4f16" providerId="ADAL" clId="{A7693A32-3B1C-CF4C-BEC9-CCD139912D9B}" dt="2020-12-18T17:19:35.498" v="3" actId="20577"/>
      <pc:docMkLst>
        <pc:docMk/>
      </pc:docMkLst>
      <pc:sldMasterChg chg="modSp mod modSldLayout">
        <pc:chgData name="Kathryn Leeber" userId="15028f3c-0a13-4345-9369-dac953ae4f16" providerId="ADAL" clId="{A7693A32-3B1C-CF4C-BEC9-CCD139912D9B}" dt="2020-12-18T17:19:35.498" v="3" actId="20577"/>
        <pc:sldMasterMkLst>
          <pc:docMk/>
          <pc:sldMasterMk cId="2871921020" sldId="2147483648"/>
        </pc:sldMasterMkLst>
        <pc:spChg chg="mod">
          <ac:chgData name="Kathryn Leeber" userId="15028f3c-0a13-4345-9369-dac953ae4f16" providerId="ADAL" clId="{A7693A32-3B1C-CF4C-BEC9-CCD139912D9B}" dt="2020-12-18T17:19:35.498" v="3" actId="20577"/>
          <ac:spMkLst>
            <pc:docMk/>
            <pc:sldMasterMk cId="2871921020" sldId="2147483648"/>
            <ac:spMk id="7" creationId="{21F38BD8-3F75-CE4C-AFEF-0C6B45F77F8C}"/>
          </ac:spMkLst>
        </pc:spChg>
        <pc:sldLayoutChg chg="modSp mod">
          <pc:chgData name="Kathryn Leeber" userId="15028f3c-0a13-4345-9369-dac953ae4f16" providerId="ADAL" clId="{A7693A32-3B1C-CF4C-BEC9-CCD139912D9B}" dt="2020-12-18T17:19:32.111" v="1" actId="20577"/>
          <pc:sldLayoutMkLst>
            <pc:docMk/>
            <pc:sldMasterMk cId="2871921020" sldId="2147483648"/>
            <pc:sldLayoutMk cId="3047549913" sldId="2147483649"/>
          </pc:sldLayoutMkLst>
          <pc:spChg chg="mod">
            <ac:chgData name="Kathryn Leeber" userId="15028f3c-0a13-4345-9369-dac953ae4f16" providerId="ADAL" clId="{A7693A32-3B1C-CF4C-BEC9-CCD139912D9B}" dt="2020-12-18T17:19:32.111" v="1" actId="20577"/>
            <ac:spMkLst>
              <pc:docMk/>
              <pc:sldMasterMk cId="2871921020" sldId="2147483648"/>
              <pc:sldLayoutMk cId="3047549913" sldId="2147483649"/>
              <ac:spMk id="17" creationId="{BEEECFBC-FB4D-9945-A4FF-28E342055AC3}"/>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12/18/20</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12/18/20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Trauma</a:t>
            </a:r>
          </a:p>
          <a:p>
            <a:r>
              <a:rPr lang="en-US" altLang="en-US" dirty="0">
                <a:latin typeface="Times New Roman" charset="0"/>
                <a:ea typeface="MS PGothic" charset="-128"/>
              </a:rPr>
              <a:t>Applies fundamental knowledge to provide basic emergency care and transportation based on assessment findings for an acutely injured patient.</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497392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Venules</a:t>
            </a:r>
            <a:endParaRPr lang="en-IN" altLang="en-US" dirty="0">
              <a:latin typeface="Times New Roman" charset="0"/>
              <a:ea typeface="MS PGothic" charset="-128"/>
            </a:endParaRPr>
          </a:p>
          <a:p>
            <a:r>
              <a:rPr lang="en-US" altLang="en-US" dirty="0">
                <a:latin typeface="Times New Roman" charset="0"/>
                <a:ea typeface="MS PGothic" charset="-128"/>
              </a:rPr>
              <a:t>e.    Veins</a:t>
            </a:r>
          </a:p>
          <a:p>
            <a:endParaRPr lang="en-US" altLang="en-US" dirty="0">
              <a:latin typeface="Times New Roman" charset="0"/>
              <a:ea typeface="MS PGothic" charset="-128"/>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8251E89-76E3-2046-A0A1-CE3FC4C9305D}" type="slidenum">
              <a:rPr lang="en-US" altLang="en-US" sz="1200"/>
              <a:pPr eaLnBrk="1" hangingPunct="1"/>
              <a:t>11</a:t>
            </a:fld>
            <a:endParaRPr lang="en-US" altLang="en-US" sz="1200" dirty="0"/>
          </a:p>
        </p:txBody>
      </p:sp>
    </p:spTree>
    <p:extLst>
      <p:ext uri="{BB962C8B-B14F-4D97-AF65-F5344CB8AC3E}">
        <p14:creationId xmlns:p14="http://schemas.microsoft.com/office/powerpoint/2010/main" val="642630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Oxygen and nutrients easily pass from the capillaries into the cells, and waste and carbon dioxide diffuse from the cells into the capillaries.</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051918C-B770-784C-B066-DC166A587446}" type="slidenum">
              <a:rPr lang="en-US" altLang="en-US" sz="1200"/>
              <a:pPr eaLnBrk="1" hangingPunct="1"/>
              <a:t>12</a:t>
            </a:fld>
            <a:endParaRPr lang="en-US" altLang="en-US" sz="1200" dirty="0"/>
          </a:p>
        </p:txBody>
      </p:sp>
    </p:spTree>
    <p:extLst>
      <p:ext uri="{BB962C8B-B14F-4D97-AF65-F5344CB8AC3E}">
        <p14:creationId xmlns:p14="http://schemas.microsoft.com/office/powerpoint/2010/main" val="996880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Blood contains:</a:t>
            </a:r>
            <a:endParaRPr lang="en-IN" altLang="en-US" dirty="0">
              <a:latin typeface="Times New Roman" charset="0"/>
              <a:ea typeface="MS PGothic" charset="-128"/>
            </a:endParaRPr>
          </a:p>
          <a:p>
            <a:r>
              <a:rPr lang="en-US" altLang="en-US" dirty="0">
                <a:latin typeface="Times New Roman" charset="0"/>
                <a:ea typeface="MS PGothic" charset="-128"/>
              </a:rPr>
              <a:t>	a.    Red blood cells</a:t>
            </a: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5099AE3-2A9B-F54C-8BB8-D0BAA34BB65A}" type="slidenum">
              <a:rPr lang="en-US" altLang="en-US" sz="1200"/>
              <a:pPr eaLnBrk="1" hangingPunct="1"/>
              <a:t>13</a:t>
            </a:fld>
            <a:endParaRPr lang="en-US" altLang="en-US" sz="1200" dirty="0"/>
          </a:p>
        </p:txBody>
      </p:sp>
    </p:spTree>
    <p:extLst>
      <p:ext uri="{BB962C8B-B14F-4D97-AF65-F5344CB8AC3E}">
        <p14:creationId xmlns:p14="http://schemas.microsoft.com/office/powerpoint/2010/main" val="2050465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lphaLcPeriod" startAt="2"/>
            </a:pPr>
            <a:r>
              <a:rPr lang="en-US" altLang="en-US" dirty="0">
                <a:latin typeface="Times New Roman" charset="0"/>
                <a:ea typeface="MS PGothic" charset="-128"/>
              </a:rPr>
              <a:t>White blood cells</a:t>
            </a:r>
          </a:p>
          <a:p>
            <a:pPr marL="228600" indent="-228600">
              <a:buAutoNum type="alphaLcPeriod" startAt="2"/>
            </a:pPr>
            <a:r>
              <a:rPr lang="en-US" altLang="en-US" dirty="0">
                <a:latin typeface="Times New Roman" charset="0"/>
                <a:ea typeface="MS PGothic" charset="-128"/>
              </a:rPr>
              <a:t>Platelets</a:t>
            </a:r>
            <a:endParaRPr lang="en-IN" altLang="en-US" dirty="0">
              <a:latin typeface="Times New Roman" charset="0"/>
              <a:ea typeface="MS PGothic" charset="-128"/>
            </a:endParaRPr>
          </a:p>
          <a:p>
            <a:r>
              <a:rPr lang="en-US" altLang="en-US" dirty="0">
                <a:latin typeface="Times New Roman" charset="0"/>
                <a:ea typeface="MS PGothic" charset="-128"/>
              </a:rPr>
              <a:t>d.  Plasma</a:t>
            </a:r>
          </a:p>
        </p:txBody>
      </p:sp>
    </p:spTree>
    <p:extLst>
      <p:ext uri="{BB962C8B-B14F-4D97-AF65-F5344CB8AC3E}">
        <p14:creationId xmlns:p14="http://schemas.microsoft.com/office/powerpoint/2010/main" val="1498247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Blood clot formation depends on several factors:</a:t>
            </a:r>
            <a:endParaRPr lang="en-IN" altLang="en-US" dirty="0">
              <a:latin typeface="Times New Roman" charset="0"/>
              <a:ea typeface="MS PGothic" charset="-128"/>
            </a:endParaRPr>
          </a:p>
          <a:p>
            <a:r>
              <a:rPr lang="en-US" altLang="en-US" dirty="0">
                <a:latin typeface="Times New Roman" charset="0"/>
                <a:ea typeface="MS PGothic" charset="-128"/>
              </a:rPr>
              <a:t>       a.   Blood stasis</a:t>
            </a:r>
            <a:endParaRPr lang="en-IN" altLang="en-US" dirty="0">
              <a:latin typeface="Times New Roman" charset="0"/>
              <a:ea typeface="MS PGothic" charset="-128"/>
            </a:endParaRPr>
          </a:p>
          <a:p>
            <a:r>
              <a:rPr lang="en-US" altLang="en-US" dirty="0">
                <a:latin typeface="Times New Roman" charset="0"/>
                <a:ea typeface="MS PGothic" charset="-128"/>
              </a:rPr>
              <a:t>       b.   Changes in the blood vessel walls (such as a wound)</a:t>
            </a:r>
            <a:endParaRPr lang="en-IN" altLang="en-US" dirty="0">
              <a:latin typeface="Times New Roman" charset="0"/>
              <a:ea typeface="MS PGothic" charset="-128"/>
            </a:endParaRPr>
          </a:p>
          <a:p>
            <a:r>
              <a:rPr lang="en-US" altLang="en-US" dirty="0">
                <a:latin typeface="Times New Roman" charset="0"/>
                <a:ea typeface="MS PGothic" charset="-128"/>
              </a:rPr>
              <a:t>       c.   Blood’s ability to clot (affected by disease or medication) </a:t>
            </a:r>
            <a:endParaRPr lang="en-IN" altLang="en-US" dirty="0">
              <a:latin typeface="Times New Roman" charset="0"/>
              <a:ea typeface="MS PGothic" charset="-128"/>
            </a:endParaRPr>
          </a:p>
        </p:txBody>
      </p:sp>
    </p:spTree>
    <p:extLst>
      <p:ext uri="{BB962C8B-B14F-4D97-AF65-F5344CB8AC3E}">
        <p14:creationId xmlns:p14="http://schemas.microsoft.com/office/powerpoint/2010/main" val="1796139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Autonomic nervous system</a:t>
            </a:r>
            <a:endParaRPr lang="en-IN" altLang="en-US" dirty="0">
              <a:latin typeface="Times New Roman" charset="0"/>
              <a:ea typeface="MS PGothic" charset="-128"/>
            </a:endParaRPr>
          </a:p>
          <a:p>
            <a:r>
              <a:rPr lang="en-US" altLang="en-US" dirty="0">
                <a:latin typeface="Times New Roman" charset="0"/>
                <a:ea typeface="MS PGothic" charset="-128"/>
              </a:rPr>
              <a:t>       a.    Monitors the body’s needs and adjusts blood flow by constricting or dilating blood vessels</a:t>
            </a:r>
            <a:endParaRPr lang="en-IN" altLang="en-US" dirty="0">
              <a:latin typeface="Times New Roman" charset="0"/>
              <a:ea typeface="MS PGothic" charset="-128"/>
            </a:endParaRPr>
          </a:p>
          <a:p>
            <a:r>
              <a:rPr lang="en-US" altLang="en-US" dirty="0">
                <a:latin typeface="Times New Roman" charset="0"/>
                <a:ea typeface="MS PGothic" charset="-128"/>
              </a:rPr>
              <a:t>       b.    Automatically redirects blood away from other organs to the heart, brain, lungs, and kidneys in an emergency</a:t>
            </a:r>
            <a:endParaRPr lang="en-IN" altLang="en-US" dirty="0">
              <a:latin typeface="Times New Roman" charset="0"/>
              <a:ea typeface="MS PGothic" charset="-128"/>
            </a:endParaRPr>
          </a:p>
          <a:p>
            <a:r>
              <a:rPr lang="en-US" altLang="en-US" dirty="0">
                <a:latin typeface="Times New Roman" charset="0"/>
                <a:ea typeface="MS PGothic" charset="-128"/>
              </a:rPr>
              <a:t>       c.    Adapts to changing conditions in the body to maintain homeostasis and perfusion</a:t>
            </a:r>
            <a:endParaRPr lang="en-IN" altLang="en-US" dirty="0">
              <a:latin typeface="Times New Roman" charset="0"/>
              <a:ea typeface="MS PGothic" charset="-128"/>
            </a:endParaRPr>
          </a:p>
          <a:p>
            <a:r>
              <a:rPr lang="en-US" altLang="en-US" dirty="0">
                <a:latin typeface="Times New Roman" charset="0"/>
                <a:ea typeface="MS PGothic" charset="-128"/>
              </a:rPr>
              <a:t>              i.    If the system fails to provide sufficient circulation for every body part to perform its function, shock results.</a:t>
            </a:r>
          </a:p>
        </p:txBody>
      </p:sp>
    </p:spTree>
    <p:extLst>
      <p:ext uri="{BB962C8B-B14F-4D97-AF65-F5344CB8AC3E}">
        <p14:creationId xmlns:p14="http://schemas.microsoft.com/office/powerpoint/2010/main" val="537757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III. Pathophysiology and Perfusion</a:t>
            </a:r>
          </a:p>
          <a:p>
            <a:r>
              <a:rPr lang="en-US" altLang="en-US" dirty="0">
                <a:latin typeface="Times New Roman" charset="0"/>
                <a:ea typeface="MS PGothic" charset="-128"/>
              </a:rPr>
              <a:t>A.   Perfusion is the circulation of blood within an organ or tissue in adequate amounts to meet the cells’ current needs for oxygen, nutrients, and waste removal.</a:t>
            </a:r>
          </a:p>
        </p:txBody>
      </p:sp>
    </p:spTree>
    <p:extLst>
      <p:ext uri="{BB962C8B-B14F-4D97-AF65-F5344CB8AC3E}">
        <p14:creationId xmlns:p14="http://schemas.microsoft.com/office/powerpoint/2010/main" val="1476157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1.    Speed of blood flow</a:t>
            </a:r>
            <a:endParaRPr lang="en-IN" altLang="en-US" dirty="0">
              <a:latin typeface="Times New Roman" charset="0"/>
              <a:ea typeface="MS PGothic" charset="-128"/>
            </a:endParaRPr>
          </a:p>
          <a:p>
            <a:r>
              <a:rPr lang="en-US" altLang="en-US" dirty="0">
                <a:latin typeface="Times New Roman" charset="0"/>
                <a:ea typeface="MS PGothic" charset="-128"/>
              </a:rPr>
              <a:t>       a.    Must be fast enough to maintain adequate circulation throughout the body and to avoid clotting</a:t>
            </a:r>
            <a:endParaRPr lang="en-IN" altLang="en-US" dirty="0">
              <a:latin typeface="Times New Roman" charset="0"/>
              <a:ea typeface="MS PGothic" charset="-128"/>
            </a:endParaRPr>
          </a:p>
          <a:p>
            <a:r>
              <a:rPr lang="en-US" altLang="en-US" dirty="0">
                <a:latin typeface="Times New Roman" charset="0"/>
                <a:ea typeface="MS PGothic" charset="-128"/>
              </a:rPr>
              <a:t>       b.    Must be slow enough to allow cells time to exchange oxygen and nutrients for carbon dioxide and other waste products</a:t>
            </a:r>
            <a:endParaRPr lang="en-IN" altLang="en-US" dirty="0">
              <a:latin typeface="Times New Roman" charset="0"/>
              <a:ea typeface="MS PGothic" charset="-128"/>
            </a:endParaRPr>
          </a:p>
          <a:p>
            <a:r>
              <a:rPr lang="en-US" altLang="en-US" dirty="0">
                <a:latin typeface="Times New Roman" charset="0"/>
                <a:ea typeface="MS PGothic" charset="-128"/>
              </a:rPr>
              <a:t>2.    Some tissues need a constant supply of blood, while others can survive with very little. </a:t>
            </a:r>
          </a:p>
        </p:txBody>
      </p:sp>
    </p:spTree>
    <p:extLst>
      <p:ext uri="{BB962C8B-B14F-4D97-AF65-F5344CB8AC3E}">
        <p14:creationId xmlns:p14="http://schemas.microsoft.com/office/powerpoint/2010/main" val="2054600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All organs and organ systems of the human body depend on adequate perfusion to function properly.</a:t>
            </a:r>
            <a:endParaRPr lang="en-IN" altLang="en-US" dirty="0">
              <a:latin typeface="Times New Roman" charset="0"/>
              <a:ea typeface="MS PGothic" charset="-128"/>
            </a:endParaRPr>
          </a:p>
          <a:p>
            <a:r>
              <a:rPr lang="en-US" altLang="en-US" dirty="0">
                <a:latin typeface="Times New Roman" charset="0"/>
                <a:ea typeface="MS PGothic" charset="-128"/>
              </a:rPr>
              <a:t>       1.    Some organs cannot tolerate interruption of blood supply for even a few minutes without sustaining damage.  </a:t>
            </a:r>
            <a:endParaRPr lang="en-IN" altLang="en-US" dirty="0">
              <a:latin typeface="Times New Roman" charset="0"/>
              <a:ea typeface="MS PGothic" charset="-128"/>
            </a:endParaRPr>
          </a:p>
          <a:p>
            <a:r>
              <a:rPr lang="en-US" altLang="en-US" dirty="0">
                <a:latin typeface="Times New Roman" charset="0"/>
                <a:ea typeface="MS PGothic" charset="-128"/>
              </a:rPr>
              <a:t>       2.    Death of an organ system can quickly lead to death of the patient.</a:t>
            </a:r>
            <a:endParaRPr lang="en-IN" altLang="en-US" dirty="0">
              <a:latin typeface="Times New Roman" charset="0"/>
              <a:ea typeface="MS PGothic" charset="-128"/>
            </a:endParaRPr>
          </a:p>
          <a:p>
            <a:r>
              <a:rPr lang="en-US" altLang="en-US" dirty="0">
                <a:latin typeface="Times New Roman" charset="0"/>
                <a:ea typeface="MS PGothic" charset="-128"/>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Times New Roman" pitchFamily="18" charset="0"/>
                <a:ea typeface="MS PGothic" pitchFamily="34" charset="-128"/>
                <a:cs typeface="+mn-cs"/>
              </a:rPr>
              <a:t>C.    The heart requires a constant supply of blood.</a:t>
            </a:r>
          </a:p>
          <a:p>
            <a:endParaRPr lang="en-US" altLang="en-US" dirty="0">
              <a:latin typeface="Times New Roman" charset="0"/>
              <a:ea typeface="MS PGothic" charset="-128"/>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D047963-637E-9844-8A7E-113D0B8C6C7F}" type="slidenum">
              <a:rPr lang="en-US" altLang="en-US" sz="1200"/>
              <a:pPr eaLnBrk="1" hangingPunct="1"/>
              <a:t>19</a:t>
            </a:fld>
            <a:endParaRPr lang="en-US" altLang="en-US" sz="1200" dirty="0"/>
          </a:p>
        </p:txBody>
      </p:sp>
    </p:spTree>
    <p:extLst>
      <p:ext uri="{BB962C8B-B14F-4D97-AF65-F5344CB8AC3E}">
        <p14:creationId xmlns:p14="http://schemas.microsoft.com/office/powerpoint/2010/main" val="136921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IV. External Bleeding</a:t>
            </a:r>
          </a:p>
          <a:p>
            <a:r>
              <a:rPr lang="en-US" altLang="en-US" dirty="0">
                <a:latin typeface="Times New Roman" charset="0"/>
                <a:ea typeface="MS PGothic" charset="-128"/>
              </a:rPr>
              <a:t>A.    Hemorrhage means bleeding.</a:t>
            </a:r>
            <a:endParaRPr lang="en-IN" altLang="en-US" dirty="0">
              <a:latin typeface="Times New Roman" charset="0"/>
              <a:ea typeface="MS PGothic" charset="-128"/>
            </a:endParaRPr>
          </a:p>
          <a:p>
            <a:r>
              <a:rPr lang="en-US" altLang="en-US" dirty="0">
                <a:latin typeface="Times New Roman" charset="0"/>
                <a:ea typeface="MS PGothic" charset="-128"/>
              </a:rPr>
              <a:t>       1.    External bleeding is visible hemorrhage.</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Tree>
    <p:extLst>
      <p:ext uri="{BB962C8B-B14F-4D97-AF65-F5344CB8AC3E}">
        <p14:creationId xmlns:p14="http://schemas.microsoft.com/office/powerpoint/2010/main" val="194484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Bleeding</a:t>
            </a:r>
          </a:p>
          <a:p>
            <a:r>
              <a:rPr lang="en-US" altLang="en-US" dirty="0">
                <a:latin typeface="Times New Roman" charset="0"/>
                <a:ea typeface="MS PGothic" charset="-128"/>
              </a:rPr>
              <a:t>Recognition and management of</a:t>
            </a:r>
          </a:p>
          <a:p>
            <a:r>
              <a:rPr lang="en-US" altLang="en-US" dirty="0">
                <a:latin typeface="Times New Roman" charset="0"/>
                <a:ea typeface="MS PGothic" charset="-128"/>
              </a:rPr>
              <a:t>• Bleeding </a:t>
            </a:r>
          </a:p>
          <a:p>
            <a:r>
              <a:rPr lang="en-US" altLang="en-US" dirty="0">
                <a:latin typeface="Times New Roman" charset="0"/>
                <a:ea typeface="MS PGothic" charset="-128"/>
              </a:rPr>
              <a:t>Pathophysiology, assessment, and management of</a:t>
            </a:r>
          </a:p>
          <a:p>
            <a:r>
              <a:rPr lang="en-US" altLang="en-US" dirty="0">
                <a:latin typeface="Times New Roman" charset="0"/>
                <a:ea typeface="MS PGothic" charset="-128"/>
              </a:rPr>
              <a:t>• Bleeding </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1677057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The significance of external bleeding</a:t>
            </a:r>
            <a:endParaRPr lang="en-IN" altLang="en-US" dirty="0">
              <a:latin typeface="Times New Roman" charset="0"/>
              <a:ea typeface="MS PGothic" charset="-128"/>
            </a:endParaRPr>
          </a:p>
          <a:p>
            <a:r>
              <a:rPr lang="en-US" altLang="en-US" dirty="0">
                <a:latin typeface="Times New Roman" charset="0"/>
                <a:ea typeface="MS PGothic" charset="-128"/>
              </a:rPr>
              <a:t>       1.    With serious external bleeding, it may be difficult to tell the amount of blood loss.</a:t>
            </a:r>
            <a:endParaRPr lang="en-IN" altLang="en-US" dirty="0">
              <a:latin typeface="Times New Roman" charset="0"/>
              <a:ea typeface="MS PGothic" charset="-128"/>
            </a:endParaRPr>
          </a:p>
          <a:p>
            <a:r>
              <a:rPr lang="en-US" altLang="en-US" dirty="0">
                <a:latin typeface="Times New Roman" charset="0"/>
                <a:ea typeface="MS PGothic" charset="-128"/>
              </a:rPr>
              <a:t>              a.    Blood will look different on different surfaces</a:t>
            </a:r>
            <a:endParaRPr lang="en-IN" altLang="en-US" dirty="0">
              <a:latin typeface="Times New Roman" charset="0"/>
              <a:ea typeface="MS PGothic" charset="-128"/>
            </a:endParaRPr>
          </a:p>
          <a:p>
            <a:r>
              <a:rPr lang="en-US" altLang="en-US" dirty="0">
                <a:latin typeface="Times New Roman" charset="0"/>
                <a:ea typeface="MS PGothic" charset="-128"/>
              </a:rPr>
              <a:t>              b.    It is important to estimate the amount of external blood loss.</a:t>
            </a:r>
            <a:endParaRPr lang="en-IN" altLang="en-US" dirty="0">
              <a:latin typeface="Times New Roman" charset="0"/>
              <a:ea typeface="MS PGothic" charset="-128"/>
            </a:endParaRPr>
          </a:p>
          <a:p>
            <a:r>
              <a:rPr lang="en-US" altLang="en-US" dirty="0">
                <a:latin typeface="Times New Roman" charset="0"/>
                <a:ea typeface="MS PGothic" charset="-128"/>
              </a:rPr>
              <a:t>       2.    The body will not tolerate an acute blood loss of greater than 20% of blood volume (about 2 pints).</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Tree>
    <p:extLst>
      <p:ext uri="{BB962C8B-B14F-4D97-AF65-F5344CB8AC3E}">
        <p14:creationId xmlns:p14="http://schemas.microsoft.com/office/powerpoint/2010/main" val="225509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a.    Adverse changes in vital signs may occur with significant blood loss</a:t>
            </a:r>
            <a:endParaRPr lang="en-IN" altLang="en-US" dirty="0">
              <a:latin typeface="Times New Roman" charset="0"/>
              <a:ea typeface="MS PGothic" charset="-128"/>
            </a:endParaRPr>
          </a:p>
          <a:p>
            <a:r>
              <a:rPr lang="en-US" altLang="en-US" dirty="0">
                <a:latin typeface="Times New Roman" charset="0"/>
                <a:ea typeface="MS PGothic" charset="-128"/>
              </a:rPr>
              <a:t>       i.    Increase in heart rate</a:t>
            </a:r>
            <a:endParaRPr lang="en-IN" altLang="en-US" dirty="0">
              <a:latin typeface="Times New Roman" charset="0"/>
              <a:ea typeface="MS PGothic" charset="-128"/>
            </a:endParaRPr>
          </a:p>
          <a:p>
            <a:r>
              <a:rPr lang="en-US" altLang="en-US" dirty="0">
                <a:latin typeface="Times New Roman" charset="0"/>
                <a:ea typeface="MS PGothic" charset="-128"/>
              </a:rPr>
              <a:t>       ii.   Increase in respiratory rate</a:t>
            </a:r>
            <a:endParaRPr lang="en-IN" altLang="en-US" dirty="0">
              <a:latin typeface="Times New Roman" charset="0"/>
              <a:ea typeface="MS PGothic" charset="-128"/>
            </a:endParaRPr>
          </a:p>
          <a:p>
            <a:r>
              <a:rPr lang="en-US" altLang="en-US" dirty="0">
                <a:latin typeface="Times New Roman" charset="0"/>
                <a:ea typeface="MS PGothic" charset="-128"/>
              </a:rPr>
              <a:t>       iii.  Decrease in blood pressure</a:t>
            </a:r>
            <a:endParaRPr lang="en-IN" altLang="en-US" dirty="0">
              <a:latin typeface="Times New Roman" charset="0"/>
              <a:ea typeface="MS PGothic" charset="-128"/>
            </a:endParaRPr>
          </a:p>
        </p:txBody>
      </p:sp>
    </p:spTree>
    <p:extLst>
      <p:ext uri="{BB962C8B-B14F-4D97-AF65-F5344CB8AC3E}">
        <p14:creationId xmlns:p14="http://schemas.microsoft.com/office/powerpoint/2010/main" val="1984509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How well people compensate for blood loss is related to how rapidly they bleed.</a:t>
            </a:r>
            <a:endParaRPr lang="en-IN" altLang="en-US" dirty="0">
              <a:latin typeface="Times New Roman" charset="0"/>
              <a:ea typeface="MS PGothic" charset="-128"/>
            </a:endParaRPr>
          </a:p>
          <a:p>
            <a:r>
              <a:rPr lang="en-US" altLang="en-US" dirty="0">
                <a:latin typeface="Times New Roman" charset="0"/>
                <a:ea typeface="MS PGothic" charset="-128"/>
              </a:rPr>
              <a:t>       a.    An adult can comfortably donate 1 unit (500 mL) of blood over a period of 15 to 20 minutes.</a:t>
            </a:r>
            <a:endParaRPr lang="en-IN" altLang="en-US" dirty="0">
              <a:latin typeface="Times New Roman" charset="0"/>
              <a:ea typeface="MS PGothic" charset="-128"/>
            </a:endParaRPr>
          </a:p>
          <a:p>
            <a:r>
              <a:rPr lang="en-US" altLang="en-US" dirty="0">
                <a:latin typeface="Times New Roman" charset="0"/>
                <a:ea typeface="MS PGothic" charset="-128"/>
              </a:rPr>
              <a:t>       b.    If a similar blood loss occurs in a much shorter period of time, the person may rapidly develop symptoms of hypovolemic shock.</a:t>
            </a:r>
            <a:endParaRPr lang="en-IN" altLang="en-US" dirty="0">
              <a:latin typeface="Times New Roman" charset="0"/>
              <a:ea typeface="MS PGothic" charset="-128"/>
            </a:endParaRPr>
          </a:p>
          <a:p>
            <a:r>
              <a:rPr lang="en-US" altLang="en-US" dirty="0">
                <a:latin typeface="Times New Roman" charset="0"/>
                <a:ea typeface="MS PGothic" charset="-128"/>
              </a:rPr>
              <a:t>       c.    The age and preexisting health of the patient should be considered.</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Tree>
    <p:extLst>
      <p:ext uri="{BB962C8B-B14F-4D97-AF65-F5344CB8AC3E}">
        <p14:creationId xmlns:p14="http://schemas.microsoft.com/office/powerpoint/2010/main" val="1076157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Characteristics of external bleeding</a:t>
            </a:r>
            <a:endParaRPr lang="en-IN" altLang="en-US" dirty="0">
              <a:latin typeface="Times New Roman" charset="0"/>
              <a:ea typeface="MS PGothic" charset="-128"/>
            </a:endParaRPr>
          </a:p>
          <a:p>
            <a:r>
              <a:rPr lang="en-US" altLang="en-US" dirty="0">
                <a:latin typeface="Times New Roman" charset="0"/>
                <a:ea typeface="MS PGothic" charset="-128"/>
              </a:rPr>
              <a:t>       1.    You should consider bleeding to be serious if the following conditions are present:</a:t>
            </a:r>
            <a:endParaRPr lang="en-IN" altLang="en-US" dirty="0">
              <a:latin typeface="Times New Roman" charset="0"/>
              <a:ea typeface="MS PGothic" charset="-128"/>
            </a:endParaRPr>
          </a:p>
          <a:p>
            <a:r>
              <a:rPr lang="en-US" altLang="en-US" dirty="0">
                <a:latin typeface="Times New Roman" charset="0"/>
                <a:ea typeface="MS PGothic" charset="-128"/>
              </a:rPr>
              <a:t>              a.    Poor general appearance and no response to external stimuli</a:t>
            </a:r>
            <a:endParaRPr lang="en-IN" altLang="en-US" dirty="0">
              <a:latin typeface="Times New Roman" charset="0"/>
              <a:ea typeface="MS PGothic" charset="-128"/>
            </a:endParaRPr>
          </a:p>
          <a:p>
            <a:r>
              <a:rPr lang="en-US" altLang="en-US" dirty="0">
                <a:latin typeface="Times New Roman" charset="0"/>
                <a:ea typeface="MS PGothic" charset="-128"/>
              </a:rPr>
              <a:t>              b.    Signs and symptoms of shock (hypoperfusion)</a:t>
            </a:r>
            <a:endParaRPr lang="en-IN" altLang="en-US" dirty="0">
              <a:latin typeface="Times New Roman" charset="0"/>
              <a:ea typeface="MS PGothic" charset="-128"/>
            </a:endParaRPr>
          </a:p>
          <a:p>
            <a:r>
              <a:rPr lang="en-US" altLang="en-US" dirty="0">
                <a:latin typeface="Times New Roman" charset="0"/>
                <a:ea typeface="MS PGothic" charset="-128"/>
              </a:rPr>
              <a:t>              c.    Significant blood loss</a:t>
            </a:r>
            <a:endParaRPr lang="en-IN" altLang="en-US" dirty="0">
              <a:latin typeface="Times New Roman" charset="0"/>
              <a:ea typeface="MS PGothic" charset="-128"/>
            </a:endParaRPr>
          </a:p>
          <a:p>
            <a:r>
              <a:rPr lang="en-US" altLang="en-US" dirty="0">
                <a:latin typeface="Times New Roman" charset="0"/>
                <a:ea typeface="MS PGothic" charset="-128"/>
              </a:rPr>
              <a:t>              d.    Rapid blood loss</a:t>
            </a:r>
            <a:endParaRPr lang="en-IN" altLang="en-US" dirty="0">
              <a:latin typeface="Times New Roman" charset="0"/>
              <a:ea typeface="MS PGothic" charset="-128"/>
            </a:endParaRPr>
          </a:p>
          <a:p>
            <a:r>
              <a:rPr lang="en-US" altLang="en-US" dirty="0">
                <a:latin typeface="Times New Roman" charset="0"/>
                <a:ea typeface="MS PGothic" charset="-128"/>
              </a:rPr>
              <a:t>              e.    Uncontrolled bleeding</a:t>
            </a:r>
            <a:endParaRPr lang="en-IN" altLang="en-US" dirty="0">
              <a:latin typeface="Times New Roman" charset="0"/>
              <a:ea typeface="MS PGothic" charset="-128"/>
            </a:endParaRPr>
          </a:p>
          <a:p>
            <a:r>
              <a:rPr lang="en-US" altLang="en-US" dirty="0">
                <a:latin typeface="Times New Roman" charset="0"/>
                <a:ea typeface="MS PGothic" charset="-128"/>
              </a:rPr>
              <a:t>              f.    Significant MOI</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870835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Arterial bleeding</a:t>
            </a:r>
            <a:endParaRPr lang="en-IN" altLang="en-US" dirty="0">
              <a:latin typeface="Times New Roman" charset="0"/>
              <a:ea typeface="MS PGothic" charset="-128"/>
            </a:endParaRPr>
          </a:p>
          <a:p>
            <a:r>
              <a:rPr lang="en-US" altLang="en-US" dirty="0">
                <a:latin typeface="Times New Roman" charset="0"/>
                <a:ea typeface="MS PGothic" charset="-128"/>
              </a:rPr>
              <a:t>       a.    Pressure causes blood to spurt and makes bleeding difficult to control.</a:t>
            </a:r>
            <a:endParaRPr lang="en-IN" altLang="en-US" dirty="0">
              <a:latin typeface="Times New Roman" charset="0"/>
              <a:ea typeface="MS PGothic" charset="-128"/>
            </a:endParaRPr>
          </a:p>
          <a:p>
            <a:r>
              <a:rPr lang="en-US" altLang="en-US" dirty="0">
                <a:latin typeface="Times New Roman" charset="0"/>
                <a:ea typeface="MS PGothic" charset="-128"/>
              </a:rPr>
              <a:t>       b.    Typically brighter red and spurts in time with the pulse</a:t>
            </a:r>
            <a:endParaRPr lang="en-IN" altLang="en-US" dirty="0">
              <a:latin typeface="Times New Roman" charset="0"/>
              <a:ea typeface="MS PGothic" charset="-128"/>
            </a:endParaRPr>
          </a:p>
          <a:p>
            <a:r>
              <a:rPr lang="en-US" altLang="en-US" dirty="0">
                <a:latin typeface="Times New Roman" charset="0"/>
                <a:ea typeface="MS PGothic" charset="-128"/>
              </a:rPr>
              <a:t>3.    Venous bleeding</a:t>
            </a:r>
            <a:endParaRPr lang="en-IN" altLang="en-US" dirty="0">
              <a:latin typeface="Times New Roman" charset="0"/>
              <a:ea typeface="MS PGothic" charset="-128"/>
            </a:endParaRPr>
          </a:p>
          <a:p>
            <a:r>
              <a:rPr lang="en-US" altLang="en-US" dirty="0">
                <a:latin typeface="Times New Roman" charset="0"/>
                <a:ea typeface="MS PGothic" charset="-128"/>
              </a:rPr>
              <a:t>       a.   Dark red </a:t>
            </a:r>
          </a:p>
          <a:p>
            <a:r>
              <a:rPr lang="en-US" altLang="en-US" dirty="0">
                <a:latin typeface="Times New Roman" charset="0"/>
                <a:ea typeface="MS PGothic" charset="-128"/>
              </a:rPr>
              <a:t>       b.   Does not spurt, easier to manage, and more likely to clot spontaneously than arterial blood.</a:t>
            </a:r>
            <a:endParaRPr lang="en-IN" altLang="en-US" dirty="0">
              <a:latin typeface="Times New Roman" charset="0"/>
              <a:ea typeface="MS PGothic" charset="-128"/>
            </a:endParaRPr>
          </a:p>
          <a:p>
            <a:r>
              <a:rPr lang="en-US" altLang="en-US" dirty="0">
                <a:latin typeface="Times New Roman" charset="0"/>
                <a:ea typeface="MS PGothic" charset="-128"/>
              </a:rPr>
              <a:t>       c.   Can be profuse and life threatening</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Tree>
    <p:extLst>
      <p:ext uri="{BB962C8B-B14F-4D97-AF65-F5344CB8AC3E}">
        <p14:creationId xmlns:p14="http://schemas.microsoft.com/office/powerpoint/2010/main" val="1037127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Capillary bleeding</a:t>
            </a:r>
            <a:endParaRPr lang="en-IN" altLang="en-US" dirty="0">
              <a:latin typeface="Times New Roman" charset="0"/>
              <a:ea typeface="MS PGothic" charset="-128"/>
            </a:endParaRPr>
          </a:p>
          <a:p>
            <a:r>
              <a:rPr lang="en-US" altLang="en-US" dirty="0">
                <a:latin typeface="Times New Roman" charset="0"/>
                <a:ea typeface="MS PGothic" charset="-128"/>
              </a:rPr>
              <a:t>       a.    Dark red</a:t>
            </a:r>
            <a:r>
              <a:rPr lang="en-IN" altLang="en-US" dirty="0">
                <a:latin typeface="Times New Roman" charset="0"/>
                <a:ea typeface="MS PGothic" charset="-128"/>
              </a:rPr>
              <a:t> </a:t>
            </a:r>
            <a:r>
              <a:rPr lang="en-US" altLang="en-US" dirty="0">
                <a:latin typeface="Times New Roman" charset="0"/>
                <a:ea typeface="MS PGothic" charset="-128"/>
              </a:rPr>
              <a:t>and oozes from a wound steadily but slowly</a:t>
            </a:r>
            <a:endParaRPr lang="en-IN" altLang="en-US" dirty="0">
              <a:latin typeface="Times New Roman" charset="0"/>
              <a:ea typeface="MS PGothic" charset="-128"/>
            </a:endParaRPr>
          </a:p>
          <a:p>
            <a:r>
              <a:rPr lang="en-US" altLang="en-US" dirty="0">
                <a:latin typeface="Times New Roman" charset="0"/>
                <a:ea typeface="MS PGothic" charset="-128"/>
              </a:rPr>
              <a:t>       b.    More likely to clot spontaneously than arterial blood</a:t>
            </a: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5F60C65-8A79-324E-926F-8C854827DA8C}" type="slidenum">
              <a:rPr lang="en-US" altLang="en-US" sz="1200"/>
              <a:pPr eaLnBrk="1" hangingPunct="1"/>
              <a:t>26</a:t>
            </a:fld>
            <a:endParaRPr lang="en-US" altLang="en-US" sz="1200" dirty="0"/>
          </a:p>
        </p:txBody>
      </p:sp>
    </p:spTree>
    <p:extLst>
      <p:ext uri="{BB962C8B-B14F-4D97-AF65-F5344CB8AC3E}">
        <p14:creationId xmlns:p14="http://schemas.microsoft.com/office/powerpoint/2010/main" val="2017319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Clotting process</a:t>
            </a:r>
            <a:endParaRPr lang="en-IN" altLang="en-US" dirty="0">
              <a:latin typeface="Times New Roman" charset="0"/>
              <a:ea typeface="MS PGothic" charset="-128"/>
            </a:endParaRPr>
          </a:p>
          <a:p>
            <a:r>
              <a:rPr lang="en-US" altLang="en-US" dirty="0">
                <a:latin typeface="Times New Roman" charset="0"/>
                <a:ea typeface="MS PGothic" charset="-128"/>
              </a:rPr>
              <a:t>       a.    Bleeding tends to stop rather quickly, within about 10 minutes, in response to internal mechanisms and exposure to air.</a:t>
            </a:r>
            <a:endParaRPr lang="en-IN" altLang="en-US" dirty="0">
              <a:latin typeface="Times New Roman" charset="0"/>
              <a:ea typeface="MS PGothic" charset="-128"/>
            </a:endParaRPr>
          </a:p>
          <a:p>
            <a:r>
              <a:rPr lang="en-US" altLang="en-US" dirty="0">
                <a:latin typeface="Times New Roman" charset="0"/>
                <a:ea typeface="MS PGothic" charset="-128"/>
              </a:rPr>
              <a:t>       b.    When the skin is broken, blood flows rapidly from the open vessel.</a:t>
            </a:r>
            <a:endParaRPr lang="en-IN" altLang="en-US" dirty="0">
              <a:latin typeface="Times New Roman" charset="0"/>
              <a:ea typeface="MS PGothic" charset="-128"/>
            </a:endParaRPr>
          </a:p>
          <a:p>
            <a:r>
              <a:rPr lang="en-US" altLang="en-US" dirty="0">
                <a:latin typeface="Times New Roman" charset="0"/>
                <a:ea typeface="MS PGothic" charset="-128"/>
              </a:rPr>
              <a:t>       c.    The cut ends of the vessel begin to narrow (vasoconstriction), reducing the amount of bleeding.</a:t>
            </a:r>
            <a:endParaRPr lang="en-IN" altLang="en-US" dirty="0">
              <a:latin typeface="Times New Roman" charset="0"/>
              <a:ea typeface="MS PGothic" charset="-128"/>
            </a:endParaRPr>
          </a:p>
          <a:p>
            <a:r>
              <a:rPr lang="en-US" altLang="en-US" dirty="0">
                <a:latin typeface="Times New Roman" charset="0"/>
                <a:ea typeface="MS PGothic" charset="-128"/>
              </a:rPr>
              <a:t>       d.    Then a clot forms. </a:t>
            </a:r>
            <a:endParaRPr lang="en-IN" altLang="en-US" dirty="0">
              <a:latin typeface="Times New Roman" charset="0"/>
              <a:ea typeface="MS PGothic" charset="-128"/>
            </a:endParaRPr>
          </a:p>
          <a:p>
            <a:r>
              <a:rPr lang="en-US" altLang="en-US" dirty="0">
                <a:latin typeface="Times New Roman" charset="0"/>
                <a:ea typeface="MS PGothic" charset="-128"/>
              </a:rPr>
              <a:t>       e.    Bleeding will never stop if a clot does not form, unless the injured vessel is completely cut off from the main blood supply by direct pressure or a tourniquet.</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612143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Hemophilia</a:t>
            </a:r>
            <a:endParaRPr lang="en-IN" altLang="en-US" dirty="0">
              <a:latin typeface="Times New Roman" charset="0"/>
              <a:ea typeface="MS PGothic" charset="-128"/>
            </a:endParaRPr>
          </a:p>
          <a:p>
            <a:r>
              <a:rPr lang="en-US" altLang="en-US" dirty="0">
                <a:latin typeface="Times New Roman" charset="0"/>
                <a:ea typeface="MS PGothic" charset="-128"/>
              </a:rPr>
              <a:t>       a.   The patient lacks one or more of the blood’s clotting factors.</a:t>
            </a:r>
            <a:endParaRPr lang="en-IN" altLang="en-US" dirty="0">
              <a:latin typeface="Times New Roman" charset="0"/>
              <a:ea typeface="MS PGothic" charset="-128"/>
            </a:endParaRPr>
          </a:p>
          <a:p>
            <a:r>
              <a:rPr lang="en-US" altLang="en-US" dirty="0">
                <a:latin typeface="Times New Roman" charset="0"/>
                <a:ea typeface="MS PGothic" charset="-128"/>
              </a:rPr>
              <a:t>       b.   Bleeding may occur spontaneously.</a:t>
            </a:r>
            <a:endParaRPr lang="en-IN" altLang="en-US" dirty="0">
              <a:latin typeface="Times New Roman" charset="0"/>
              <a:ea typeface="MS PGothic" charset="-128"/>
            </a:endParaRPr>
          </a:p>
          <a:p>
            <a:r>
              <a:rPr lang="en-US" altLang="en-US" dirty="0">
                <a:latin typeface="Times New Roman" charset="0"/>
                <a:ea typeface="MS PGothic" charset="-128"/>
              </a:rPr>
              <a:t>       c.    All injuries, no matter how trivial, are potentially serious.</a:t>
            </a:r>
            <a:endParaRPr lang="en-IN" altLang="en-US" dirty="0">
              <a:latin typeface="Times New Roman" charset="0"/>
              <a:ea typeface="MS PGothic" charset="-128"/>
            </a:endParaRPr>
          </a:p>
          <a:p>
            <a:r>
              <a:rPr lang="en-US" altLang="en-US" dirty="0">
                <a:latin typeface="Times New Roman" charset="0"/>
                <a:ea typeface="MS PGothic" charset="-128"/>
              </a:rPr>
              <a:t>       d.   Patients should be transported immediately.</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1379285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 Internal Bleeding</a:t>
            </a:r>
          </a:p>
          <a:p>
            <a:r>
              <a:rPr lang="en-US" altLang="en-US" dirty="0">
                <a:latin typeface="Times New Roman" charset="0"/>
                <a:ea typeface="MS PGothic" charset="-128"/>
              </a:rPr>
              <a:t>A.    Can be very serious, because it is not easy to detect immediately</a:t>
            </a:r>
            <a:endParaRPr lang="en-IN" altLang="en-US" dirty="0">
              <a:latin typeface="Times New Roman" charset="0"/>
              <a:ea typeface="MS PGothic" charset="-128"/>
            </a:endParaRPr>
          </a:p>
          <a:p>
            <a:r>
              <a:rPr lang="en-US" altLang="en-US" dirty="0">
                <a:latin typeface="Times New Roman" charset="0"/>
                <a:ea typeface="MS PGothic" charset="-128"/>
              </a:rPr>
              <a:t>       1.    Injury or damage to internal organs commonly results in extensive internal bleeding.</a:t>
            </a:r>
            <a:endParaRPr lang="en-IN" altLang="en-US" dirty="0">
              <a:latin typeface="Times New Roman" charset="0"/>
              <a:ea typeface="MS PGothic" charset="-128"/>
            </a:endParaRPr>
          </a:p>
          <a:p>
            <a:r>
              <a:rPr lang="en-US" altLang="en-US" dirty="0">
                <a:latin typeface="Times New Roman" charset="0"/>
                <a:ea typeface="MS PGothic" charset="-128"/>
              </a:rPr>
              <a:t>       2.    Can cause hypovolemic shock</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1714139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Possible conditions causing internal bleeding include:</a:t>
            </a:r>
            <a:endParaRPr lang="en-IN" altLang="en-US" dirty="0">
              <a:latin typeface="Times New Roman" charset="0"/>
              <a:ea typeface="MS PGothic" charset="-128"/>
            </a:endParaRPr>
          </a:p>
          <a:p>
            <a:r>
              <a:rPr lang="en-US" altLang="en-US" dirty="0">
                <a:latin typeface="Times New Roman" charset="0"/>
                <a:ea typeface="MS PGothic" charset="-128"/>
              </a:rPr>
              <a:t>       1.    Stomach ulcer</a:t>
            </a:r>
            <a:endParaRPr lang="en-IN" altLang="en-US" dirty="0">
              <a:latin typeface="Times New Roman" charset="0"/>
              <a:ea typeface="MS PGothic" charset="-128"/>
            </a:endParaRPr>
          </a:p>
          <a:p>
            <a:r>
              <a:rPr lang="en-US" altLang="en-US" dirty="0">
                <a:latin typeface="Times New Roman" charset="0"/>
                <a:ea typeface="MS PGothic" charset="-128"/>
              </a:rPr>
              <a:t>       2.    Lacerated liver</a:t>
            </a:r>
            <a:endParaRPr lang="en-IN" altLang="en-US" dirty="0">
              <a:latin typeface="Times New Roman" charset="0"/>
              <a:ea typeface="MS PGothic" charset="-128"/>
            </a:endParaRPr>
          </a:p>
          <a:p>
            <a:r>
              <a:rPr lang="en-US" altLang="en-US" dirty="0">
                <a:latin typeface="Times New Roman" charset="0"/>
                <a:ea typeface="MS PGothic" charset="-128"/>
              </a:rPr>
              <a:t>       3.    Ruptured spleen</a:t>
            </a:r>
            <a:endParaRPr lang="en-IN" altLang="en-US" dirty="0">
              <a:latin typeface="Times New Roman" charset="0"/>
              <a:ea typeface="MS PGothic" charset="-128"/>
            </a:endParaRPr>
          </a:p>
          <a:p>
            <a:r>
              <a:rPr lang="en-US" altLang="en-US" dirty="0">
                <a:latin typeface="Times New Roman" charset="0"/>
                <a:ea typeface="MS PGothic" charset="-128"/>
              </a:rPr>
              <a:t>       4.    Broken bones</a:t>
            </a:r>
          </a:p>
        </p:txBody>
      </p:sp>
    </p:spTree>
    <p:extLst>
      <p:ext uri="{BB962C8B-B14F-4D97-AF65-F5344CB8AC3E}">
        <p14:creationId xmlns:p14="http://schemas.microsoft.com/office/powerpoint/2010/main" val="1052695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Pathophysiology</a:t>
            </a:r>
          </a:p>
          <a:p>
            <a:r>
              <a:rPr lang="en-US" altLang="en-US" dirty="0">
                <a:latin typeface="Times New Roman" charset="0"/>
                <a:ea typeface="MS PGothic" charset="-128"/>
              </a:rPr>
              <a:t>Applies fundamental knowledge of the pathophysiology of respiration and perfusion to patient assessment and management.</a:t>
            </a:r>
          </a:p>
        </p:txBody>
      </p:sp>
    </p:spTree>
    <p:extLst>
      <p:ext uri="{BB962C8B-B14F-4D97-AF65-F5344CB8AC3E}">
        <p14:creationId xmlns:p14="http://schemas.microsoft.com/office/powerpoint/2010/main" val="580317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Often, the only signs of internal bleeding are contusion or ecchymosis. </a:t>
            </a:r>
            <a:endParaRPr lang="en-IN" altLang="en-US" dirty="0">
              <a:latin typeface="Times New Roman" charset="0"/>
              <a:ea typeface="MS PGothic" charset="-128"/>
            </a:endParaRPr>
          </a:p>
          <a:p>
            <a:r>
              <a:rPr lang="en-US" altLang="en-US" dirty="0">
                <a:latin typeface="Times New Roman" charset="0"/>
                <a:ea typeface="MS PGothic" charset="-128"/>
              </a:rPr>
              <a:t>D.    Mechanism of injury for internal bleeding</a:t>
            </a:r>
            <a:endParaRPr lang="en-IN" altLang="en-US" dirty="0">
              <a:latin typeface="Times New Roman" charset="0"/>
              <a:ea typeface="MS PGothic" charset="-128"/>
            </a:endParaRPr>
          </a:p>
          <a:p>
            <a:r>
              <a:rPr lang="en-US" altLang="en-US" dirty="0">
                <a:latin typeface="Times New Roman" charset="0"/>
                <a:ea typeface="MS PGothic" charset="-128"/>
              </a:rPr>
              <a:t>       1.   A high-energy MOI should increase your index of suspicion for the possibility of serious unseen injuries.</a:t>
            </a:r>
            <a:endParaRPr lang="en-IN" altLang="en-US" dirty="0">
              <a:latin typeface="Times New Roman" charset="0"/>
              <a:ea typeface="MS PGothic" charset="-128"/>
            </a:endParaRPr>
          </a:p>
          <a:p>
            <a:r>
              <a:rPr lang="en-US" altLang="en-US" dirty="0">
                <a:latin typeface="Times New Roman" charset="0"/>
                <a:ea typeface="MS PGothic" charset="-128"/>
              </a:rPr>
              <a:t>             a.    Blunt trauma</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Penetrating trauma</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1687119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Use mnemonic DCAP-BTLS to assess for signs of injury.</a:t>
            </a:r>
            <a:endParaRPr lang="en-IN" altLang="en-US" dirty="0">
              <a:latin typeface="Times New Roman" charset="0"/>
              <a:ea typeface="MS PGothic" charset="-128"/>
            </a:endParaRPr>
          </a:p>
          <a:p>
            <a:r>
              <a:rPr lang="en-US" altLang="en-US" dirty="0">
                <a:latin typeface="Times New Roman" charset="0"/>
                <a:ea typeface="MS PGothic" charset="-128"/>
              </a:rPr>
              <a:t>       a.    </a:t>
            </a:r>
            <a:r>
              <a:rPr lang="en-US" altLang="en-US" b="1" dirty="0">
                <a:latin typeface="Times New Roman" charset="0"/>
                <a:ea typeface="MS PGothic" charset="-128"/>
              </a:rPr>
              <a:t>D</a:t>
            </a:r>
            <a:r>
              <a:rPr lang="en-US" altLang="en-US" dirty="0">
                <a:latin typeface="Times New Roman" charset="0"/>
                <a:ea typeface="MS PGothic" charset="-128"/>
              </a:rPr>
              <a:t>eformities</a:t>
            </a:r>
            <a:endParaRPr lang="en-IN" altLang="en-US" dirty="0">
              <a:latin typeface="Times New Roman" charset="0"/>
              <a:ea typeface="MS PGothic" charset="-128"/>
            </a:endParaRPr>
          </a:p>
          <a:p>
            <a:r>
              <a:rPr lang="en-US" altLang="en-US" dirty="0">
                <a:latin typeface="Times New Roman" charset="0"/>
                <a:ea typeface="MS PGothic" charset="-128"/>
              </a:rPr>
              <a:t>       b.    </a:t>
            </a:r>
            <a:r>
              <a:rPr lang="en-US" altLang="en-US" b="1" dirty="0">
                <a:latin typeface="Times New Roman" charset="0"/>
                <a:ea typeface="MS PGothic" charset="-128"/>
              </a:rPr>
              <a:t>C</a:t>
            </a:r>
            <a:r>
              <a:rPr lang="en-US" altLang="en-US" dirty="0">
                <a:latin typeface="Times New Roman" charset="0"/>
                <a:ea typeface="MS PGothic" charset="-128"/>
              </a:rPr>
              <a:t>ontusions</a:t>
            </a:r>
            <a:endParaRPr lang="en-IN" altLang="en-US" dirty="0">
              <a:latin typeface="Times New Roman" charset="0"/>
              <a:ea typeface="MS PGothic" charset="-128"/>
            </a:endParaRPr>
          </a:p>
          <a:p>
            <a:r>
              <a:rPr lang="en-US" altLang="en-US" dirty="0">
                <a:latin typeface="Times New Roman" charset="0"/>
                <a:ea typeface="MS PGothic" charset="-128"/>
              </a:rPr>
              <a:t>       c.    </a:t>
            </a:r>
            <a:r>
              <a:rPr lang="en-US" altLang="en-US" b="1" dirty="0">
                <a:latin typeface="Times New Roman" charset="0"/>
                <a:ea typeface="MS PGothic" charset="-128"/>
              </a:rPr>
              <a:t>A</a:t>
            </a:r>
            <a:r>
              <a:rPr lang="en-US" altLang="en-US" dirty="0">
                <a:latin typeface="Times New Roman" charset="0"/>
                <a:ea typeface="MS PGothic" charset="-128"/>
              </a:rPr>
              <a:t>brasions</a:t>
            </a:r>
            <a:endParaRPr lang="en-IN" altLang="en-US" dirty="0">
              <a:latin typeface="Times New Roman" charset="0"/>
              <a:ea typeface="MS PGothic" charset="-128"/>
            </a:endParaRPr>
          </a:p>
          <a:p>
            <a:r>
              <a:rPr lang="en-US" altLang="en-US" dirty="0">
                <a:latin typeface="Times New Roman" charset="0"/>
                <a:ea typeface="MS PGothic" charset="-128"/>
              </a:rPr>
              <a:t>       d.    </a:t>
            </a:r>
            <a:r>
              <a:rPr lang="en-US" altLang="en-US" b="1" dirty="0">
                <a:latin typeface="Times New Roman" charset="0"/>
                <a:ea typeface="MS PGothic" charset="-128"/>
              </a:rPr>
              <a:t>P</a:t>
            </a:r>
            <a:r>
              <a:rPr lang="en-US" altLang="en-US" dirty="0">
                <a:latin typeface="Times New Roman" charset="0"/>
                <a:ea typeface="MS PGothic" charset="-128"/>
              </a:rPr>
              <a:t>unctures/penetrations</a:t>
            </a:r>
            <a:endParaRPr lang="en-IN" altLang="en-US" dirty="0">
              <a:latin typeface="Times New Roman" charset="0"/>
              <a:ea typeface="MS PGothic" charset="-128"/>
            </a:endParaRPr>
          </a:p>
          <a:p>
            <a:r>
              <a:rPr lang="en-US" altLang="en-US" dirty="0">
                <a:latin typeface="Times New Roman" charset="0"/>
                <a:ea typeface="MS PGothic" charset="-128"/>
              </a:rPr>
              <a:t>       e.    </a:t>
            </a:r>
            <a:r>
              <a:rPr lang="en-US" altLang="en-US" b="1" dirty="0">
                <a:latin typeface="Times New Roman" charset="0"/>
                <a:ea typeface="MS PGothic" charset="-128"/>
              </a:rPr>
              <a:t>B</a:t>
            </a:r>
            <a:r>
              <a:rPr lang="en-US" altLang="en-US" dirty="0">
                <a:latin typeface="Times New Roman" charset="0"/>
                <a:ea typeface="MS PGothic" charset="-128"/>
              </a:rPr>
              <a:t>urns</a:t>
            </a:r>
            <a:endParaRPr lang="en-IN" altLang="en-US" dirty="0">
              <a:latin typeface="Times New Roman" charset="0"/>
              <a:ea typeface="MS PGothic" charset="-128"/>
            </a:endParaRPr>
          </a:p>
          <a:p>
            <a:r>
              <a:rPr lang="en-US" altLang="en-US" dirty="0">
                <a:latin typeface="Times New Roman" charset="0"/>
                <a:ea typeface="MS PGothic" charset="-128"/>
              </a:rPr>
              <a:t>       f.     </a:t>
            </a:r>
            <a:r>
              <a:rPr lang="en-US" altLang="en-US" b="1" dirty="0">
                <a:latin typeface="Times New Roman" charset="0"/>
                <a:ea typeface="MS PGothic" charset="-128"/>
              </a:rPr>
              <a:t>T</a:t>
            </a:r>
            <a:r>
              <a:rPr lang="en-US" altLang="en-US" dirty="0">
                <a:latin typeface="Times New Roman" charset="0"/>
                <a:ea typeface="MS PGothic" charset="-128"/>
              </a:rPr>
              <a:t>enderness</a:t>
            </a:r>
            <a:endParaRPr lang="en-IN" altLang="en-US" dirty="0">
              <a:latin typeface="Times New Roman" charset="0"/>
              <a:ea typeface="MS PGothic" charset="-128"/>
            </a:endParaRPr>
          </a:p>
          <a:p>
            <a:r>
              <a:rPr lang="en-US" altLang="en-US" dirty="0">
                <a:latin typeface="Times New Roman" charset="0"/>
                <a:ea typeface="MS PGothic" charset="-128"/>
              </a:rPr>
              <a:t>       g.    </a:t>
            </a:r>
            <a:r>
              <a:rPr lang="en-US" altLang="en-US" b="1" dirty="0">
                <a:latin typeface="Times New Roman" charset="0"/>
                <a:ea typeface="MS PGothic" charset="-128"/>
              </a:rPr>
              <a:t>L</a:t>
            </a:r>
            <a:r>
              <a:rPr lang="en-US" altLang="en-US" dirty="0">
                <a:latin typeface="Times New Roman" charset="0"/>
                <a:ea typeface="MS PGothic" charset="-128"/>
              </a:rPr>
              <a:t>acerations</a:t>
            </a:r>
            <a:endParaRPr lang="en-IN" altLang="en-US" dirty="0">
              <a:latin typeface="Times New Roman" charset="0"/>
              <a:ea typeface="MS PGothic" charset="-128"/>
            </a:endParaRPr>
          </a:p>
          <a:p>
            <a:r>
              <a:rPr lang="en-US" altLang="en-US" dirty="0">
                <a:latin typeface="Times New Roman" charset="0"/>
                <a:ea typeface="MS PGothic" charset="-128"/>
              </a:rPr>
              <a:t>       h.    </a:t>
            </a:r>
            <a:r>
              <a:rPr lang="en-US" altLang="en-US" b="1" dirty="0">
                <a:latin typeface="Times New Roman" charset="0"/>
                <a:ea typeface="MS PGothic" charset="-128"/>
              </a:rPr>
              <a:t>S</a:t>
            </a:r>
            <a:r>
              <a:rPr lang="en-US" altLang="en-US" dirty="0">
                <a:latin typeface="Times New Roman" charset="0"/>
                <a:ea typeface="MS PGothic" charset="-128"/>
              </a:rPr>
              <a:t>welling</a:t>
            </a:r>
            <a:endParaRPr lang="en-IN" altLang="en-US" dirty="0">
              <a:latin typeface="Times New Roman" charset="0"/>
              <a:ea typeface="MS PGothic" charset="-128"/>
            </a:endParaRPr>
          </a:p>
          <a:p>
            <a:r>
              <a:rPr lang="en-US" altLang="en-US" dirty="0">
                <a:latin typeface="Times New Roman" charset="0"/>
                <a:ea typeface="MS PGothic" charset="-128"/>
              </a:rPr>
              <a:t>       i.     Any other signs of injury</a:t>
            </a:r>
          </a:p>
          <a:p>
            <a:endParaRPr lang="en-US" altLang="en-US" dirty="0">
              <a:latin typeface="Times New Roman" charset="0"/>
              <a:ea typeface="MS PGothic" charset="-128"/>
            </a:endParaRP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738B0B3-92BE-E34C-B87D-DAD0A1B932C3}" type="slidenum">
              <a:rPr lang="en-US" altLang="en-US" sz="1200"/>
              <a:pPr eaLnBrk="1" hangingPunct="1"/>
              <a:t>32</a:t>
            </a:fld>
            <a:endParaRPr lang="en-US" altLang="en-US" sz="1200" dirty="0"/>
          </a:p>
        </p:txBody>
      </p:sp>
    </p:spTree>
    <p:extLst>
      <p:ext uri="{BB962C8B-B14F-4D97-AF65-F5344CB8AC3E}">
        <p14:creationId xmlns:p14="http://schemas.microsoft.com/office/powerpoint/2010/main" val="35563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Nature of illness for internal bleeding</a:t>
            </a:r>
            <a:endParaRPr lang="en-IN" altLang="en-US" dirty="0">
              <a:latin typeface="Times New Roman" charset="0"/>
              <a:ea typeface="MS PGothic" charset="-128"/>
            </a:endParaRPr>
          </a:p>
          <a:p>
            <a:r>
              <a:rPr lang="en-US" altLang="en-US" dirty="0">
                <a:latin typeface="Times New Roman" charset="0"/>
                <a:ea typeface="MS PGothic" charset="-128"/>
              </a:rPr>
              <a:t>       1.    Internal bleeding is not always caused by trauma</a:t>
            </a:r>
            <a:endParaRPr lang="en-IN" altLang="en-US" dirty="0">
              <a:latin typeface="Times New Roman" charset="0"/>
              <a:ea typeface="MS PGothic" charset="-128"/>
            </a:endParaRPr>
          </a:p>
          <a:p>
            <a:r>
              <a:rPr lang="en-US" altLang="en-US" dirty="0">
                <a:latin typeface="Times New Roman" charset="0"/>
                <a:ea typeface="MS PGothic" charset="-128"/>
              </a:rPr>
              <a:t>       2.    Possible nontraumatic causes include:</a:t>
            </a:r>
            <a:endParaRPr lang="en-IN" altLang="en-US" dirty="0">
              <a:latin typeface="Times New Roman" charset="0"/>
              <a:ea typeface="MS PGothic" charset="-128"/>
            </a:endParaRPr>
          </a:p>
          <a:p>
            <a:r>
              <a:rPr lang="en-US" altLang="en-US" dirty="0">
                <a:latin typeface="Times New Roman" charset="0"/>
                <a:ea typeface="MS PGothic" charset="-128"/>
              </a:rPr>
              <a:t>              a.    Bleeding ulcers</a:t>
            </a:r>
            <a:endParaRPr lang="en-IN" altLang="en-US" dirty="0">
              <a:latin typeface="Times New Roman" charset="0"/>
              <a:ea typeface="MS PGothic" charset="-128"/>
            </a:endParaRPr>
          </a:p>
          <a:p>
            <a:r>
              <a:rPr lang="en-US" altLang="en-US" dirty="0">
                <a:latin typeface="Times New Roman" charset="0"/>
                <a:ea typeface="MS PGothic" charset="-128"/>
              </a:rPr>
              <a:t>              b.    Bleeding from the colon</a:t>
            </a:r>
            <a:endParaRPr lang="en-IN" altLang="en-US" dirty="0">
              <a:latin typeface="Times New Roman" charset="0"/>
              <a:ea typeface="MS PGothic" charset="-128"/>
            </a:endParaRPr>
          </a:p>
          <a:p>
            <a:r>
              <a:rPr lang="en-US" altLang="en-US" dirty="0">
                <a:latin typeface="Times New Roman" charset="0"/>
                <a:ea typeface="MS PGothic" charset="-128"/>
              </a:rPr>
              <a:t>              c.    Ruptured ectopic pregnancy</a:t>
            </a:r>
            <a:endParaRPr lang="en-IN" altLang="en-US" dirty="0">
              <a:latin typeface="Times New Roman" charset="0"/>
              <a:ea typeface="MS PGothic" charset="-128"/>
            </a:endParaRPr>
          </a:p>
          <a:p>
            <a:r>
              <a:rPr lang="en-US" altLang="en-US" dirty="0">
                <a:latin typeface="Times New Roman" charset="0"/>
                <a:ea typeface="MS PGothic" charset="-128"/>
              </a:rPr>
              <a:t>              d.    Aneurysms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n-cs"/>
              </a:rPr>
              <a:t>        3.   It is not as important for you to know the specific organ involved as it is to recognize that the patient is in shock and respond appropriately.</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7079627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Signs and symptoms of internal bleeding</a:t>
            </a:r>
            <a:endParaRPr lang="en-IN" altLang="en-US" dirty="0">
              <a:latin typeface="Times New Roman" charset="0"/>
              <a:ea typeface="MS PGothic" charset="-128"/>
            </a:endParaRPr>
          </a:p>
          <a:p>
            <a:r>
              <a:rPr lang="en-US" altLang="en-US" dirty="0">
                <a:latin typeface="Times New Roman" charset="0"/>
                <a:ea typeface="MS PGothic" charset="-128"/>
              </a:rPr>
              <a:t>      1.    Pain (most common)</a:t>
            </a:r>
            <a:endParaRPr lang="en-IN" altLang="en-US" dirty="0">
              <a:latin typeface="Times New Roman" charset="0"/>
              <a:ea typeface="MS PGothic" charset="-128"/>
            </a:endParaRPr>
          </a:p>
          <a:p>
            <a:r>
              <a:rPr lang="en-US" altLang="en-US" dirty="0">
                <a:latin typeface="Times New Roman" charset="0"/>
                <a:ea typeface="MS PGothic" charset="-128"/>
              </a:rPr>
              <a:t>      2.    Swelling in the area of bleeding</a:t>
            </a:r>
            <a:endParaRPr lang="en-IN" altLang="en-US" dirty="0">
              <a:latin typeface="Times New Roman" charset="0"/>
              <a:ea typeface="MS PGothic" charset="-128"/>
            </a:endParaRPr>
          </a:p>
          <a:p>
            <a:r>
              <a:rPr lang="en-US" altLang="en-US" dirty="0">
                <a:latin typeface="Times New Roman" charset="0"/>
                <a:ea typeface="MS PGothic" charset="-128"/>
              </a:rPr>
              <a:t>      3.    Distention</a:t>
            </a:r>
            <a:endParaRPr lang="en-IN" altLang="en-US" dirty="0">
              <a:latin typeface="Times New Roman" charset="0"/>
              <a:ea typeface="MS PGothic" charset="-128"/>
            </a:endParaRPr>
          </a:p>
          <a:p>
            <a:r>
              <a:rPr lang="en-US" altLang="en-US" dirty="0">
                <a:latin typeface="Times New Roman" charset="0"/>
                <a:ea typeface="MS PGothic" charset="-128"/>
              </a:rPr>
              <a:t>      4.    Bleeding into the chest cavity or lung may cause dyspnea, tachycardia, and hypotension, and hemoptysis </a:t>
            </a:r>
          </a:p>
          <a:p>
            <a:r>
              <a:rPr lang="en-US" altLang="en-US" dirty="0">
                <a:latin typeface="Times New Roman" charset="0"/>
                <a:ea typeface="MS PGothic" charset="-128"/>
              </a:rPr>
              <a:t>      5.    Hematoma</a:t>
            </a:r>
            <a:endParaRPr lang="en-IN" altLang="en-US" dirty="0">
              <a:latin typeface="Times New Roman" charset="0"/>
              <a:ea typeface="MS PGothic" charset="-128"/>
            </a:endParaRPr>
          </a:p>
          <a:p>
            <a:r>
              <a:rPr lang="en-US" altLang="en-US" dirty="0">
                <a:latin typeface="Times New Roman" charset="0"/>
                <a:ea typeface="MS PGothic" charset="-128"/>
              </a:rPr>
              <a:t>      6.    Bruising	</a:t>
            </a:r>
          </a:p>
        </p:txBody>
      </p:sp>
    </p:spTree>
    <p:extLst>
      <p:ext uri="{BB962C8B-B14F-4D97-AF65-F5344CB8AC3E}">
        <p14:creationId xmlns:p14="http://schemas.microsoft.com/office/powerpoint/2010/main" val="21371801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7.    Bleeding from any body opening</a:t>
            </a:r>
            <a:endParaRPr lang="en-IN" altLang="en-US" dirty="0">
              <a:latin typeface="Times New Roman" charset="0"/>
              <a:ea typeface="MS PGothic" charset="-128"/>
            </a:endParaRPr>
          </a:p>
          <a:p>
            <a:r>
              <a:rPr lang="en-US" altLang="en-US" dirty="0">
                <a:latin typeface="Times New Roman" charset="0"/>
                <a:ea typeface="MS PGothic" charset="-128"/>
              </a:rPr>
              <a:t>       a.    Bright red bleeding from the mouth or rectum</a:t>
            </a:r>
            <a:endParaRPr lang="en-IN" altLang="en-US" dirty="0">
              <a:latin typeface="Times New Roman" charset="0"/>
              <a:ea typeface="MS PGothic" charset="-128"/>
            </a:endParaRPr>
          </a:p>
          <a:p>
            <a:r>
              <a:rPr lang="en-US" altLang="en-US" dirty="0">
                <a:latin typeface="Times New Roman" charset="0"/>
                <a:ea typeface="MS PGothic" charset="-128"/>
              </a:rPr>
              <a:t>       b.    Hematuria</a:t>
            </a:r>
            <a:endParaRPr lang="en-IN" altLang="en-US" dirty="0">
              <a:latin typeface="Times New Roman" charset="0"/>
              <a:ea typeface="MS PGothic" charset="-128"/>
            </a:endParaRPr>
          </a:p>
          <a:p>
            <a:r>
              <a:rPr lang="en-US" altLang="en-US" dirty="0">
                <a:latin typeface="Times New Roman" charset="0"/>
                <a:ea typeface="MS PGothic" charset="-128"/>
              </a:rPr>
              <a:t>       c.    Nonmenstrual vaginal bleeding</a:t>
            </a:r>
            <a:endParaRPr lang="en-IN" altLang="en-US" dirty="0">
              <a:latin typeface="Times New Roman" charset="0"/>
              <a:ea typeface="MS PGothic" charset="-128"/>
            </a:endParaRPr>
          </a:p>
          <a:p>
            <a:r>
              <a:rPr lang="en-US" altLang="en-US" dirty="0">
                <a:latin typeface="Times New Roman" charset="0"/>
                <a:ea typeface="MS PGothic" charset="-128"/>
              </a:rPr>
              <a:t>8.    Hematemesis—vomited blood</a:t>
            </a:r>
            <a:endParaRPr lang="en-IN" altLang="en-US" dirty="0">
              <a:latin typeface="Times New Roman" charset="0"/>
              <a:ea typeface="MS PGothic" charset="-128"/>
            </a:endParaRPr>
          </a:p>
          <a:p>
            <a:r>
              <a:rPr lang="en-US" altLang="en-US" dirty="0">
                <a:latin typeface="Times New Roman" charset="0"/>
                <a:ea typeface="MS PGothic" charset="-128"/>
              </a:rPr>
              <a:t>       a.    Bright red or dark red</a:t>
            </a:r>
            <a:endParaRPr lang="en-IN" altLang="en-US" dirty="0">
              <a:latin typeface="Times New Roman" charset="0"/>
              <a:ea typeface="MS PGothic" charset="-128"/>
            </a:endParaRPr>
          </a:p>
          <a:p>
            <a:r>
              <a:rPr lang="en-US" altLang="en-US" dirty="0">
                <a:latin typeface="Times New Roman" charset="0"/>
                <a:ea typeface="MS PGothic" charset="-128"/>
              </a:rPr>
              <a:t>       b.    Coffee-grounds appearance</a:t>
            </a:r>
            <a:endParaRPr lang="en-IN" altLang="en-US" dirty="0">
              <a:latin typeface="Times New Roman" charset="0"/>
              <a:ea typeface="MS PGothic" charset="-128"/>
            </a:endParaRPr>
          </a:p>
          <a:p>
            <a:r>
              <a:rPr lang="en-US" altLang="en-US" dirty="0">
                <a:latin typeface="Times New Roman" charset="0"/>
                <a:ea typeface="MS PGothic" charset="-128"/>
              </a:rPr>
              <a:t>9.    Melena—black, foul-smelling, tarry stool with digested blood</a:t>
            </a:r>
            <a:endParaRPr lang="en-IN" altLang="en-US" dirty="0">
              <a:latin typeface="Times New Roman" charset="0"/>
              <a:ea typeface="MS PGothic" charset="-128"/>
            </a:endParaRPr>
          </a:p>
          <a:p>
            <a:r>
              <a:rPr lang="en-US" altLang="en-US" dirty="0">
                <a:latin typeface="Times New Roman" charset="0"/>
                <a:ea typeface="MS PGothic" charset="-128"/>
              </a:rPr>
              <a:t>10.  Pain, tenderness, bruising, guarding, or swelling (possible closed fracture)</a:t>
            </a:r>
            <a:endParaRPr lang="en-IN" altLang="en-US" dirty="0">
              <a:latin typeface="Times New Roman" charset="0"/>
              <a:ea typeface="MS PGothic" charset="-128"/>
            </a:endParaRPr>
          </a:p>
          <a:p>
            <a:r>
              <a:rPr lang="en-US" altLang="en-US" dirty="0">
                <a:latin typeface="Times New Roman" charset="0"/>
                <a:ea typeface="MS PGothic" charset="-128"/>
              </a:rPr>
              <a:t>11.  Broken ribs; bruises over the lower part of the chest; or a rigid, distended abdomen</a:t>
            </a:r>
          </a:p>
          <a:p>
            <a:endParaRPr lang="en-US" altLang="en-US" dirty="0">
              <a:latin typeface="Times New Roman" charset="0"/>
              <a:ea typeface="MS PGothic" charset="-128"/>
            </a:endParaRP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516DC82-42D2-6B47-A7B9-D358EE45B982}" type="slidenum">
              <a:rPr lang="en-US" altLang="en-US" sz="1200"/>
              <a:pPr eaLnBrk="1" hangingPunct="1"/>
              <a:t>35</a:t>
            </a:fld>
            <a:endParaRPr lang="en-US" altLang="en-US" sz="1200" dirty="0"/>
          </a:p>
        </p:txBody>
      </p:sp>
    </p:spTree>
    <p:extLst>
      <p:ext uri="{BB962C8B-B14F-4D97-AF65-F5344CB8AC3E}">
        <p14:creationId xmlns:p14="http://schemas.microsoft.com/office/powerpoint/2010/main" val="775654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12.    Hypoperfusion (hypovolemic shock)</a:t>
            </a:r>
            <a:endParaRPr lang="en-IN" altLang="en-US" dirty="0">
              <a:latin typeface="Times New Roman" charset="0"/>
              <a:ea typeface="MS PGothic" charset="-128"/>
            </a:endParaRPr>
          </a:p>
          <a:p>
            <a:r>
              <a:rPr lang="en-US" altLang="en-US" dirty="0">
                <a:latin typeface="Times New Roman" charset="0"/>
                <a:ea typeface="MS PGothic" charset="-128"/>
              </a:rPr>
              <a:t>         a.    Change in mental status, such as anxiety, restlessness, or combativeness </a:t>
            </a:r>
            <a:endParaRPr lang="en-IN" altLang="en-US" dirty="0">
              <a:latin typeface="Times New Roman" charset="0"/>
              <a:ea typeface="MS PGothic" charset="-128"/>
            </a:endParaRPr>
          </a:p>
          <a:p>
            <a:r>
              <a:rPr lang="en-US" altLang="en-US" dirty="0">
                <a:latin typeface="Times New Roman" charset="0"/>
                <a:ea typeface="MS PGothic" charset="-128"/>
              </a:rPr>
              <a:t>         b.    Weakness, faintness, or dizziness on standing</a:t>
            </a:r>
            <a:endParaRPr lang="en-IN" altLang="en-US" dirty="0">
              <a:latin typeface="Times New Roman" charset="0"/>
              <a:ea typeface="MS PGothic" charset="-128"/>
            </a:endParaRPr>
          </a:p>
          <a:p>
            <a:r>
              <a:rPr lang="en-US" altLang="en-US" dirty="0">
                <a:latin typeface="Times New Roman" charset="0"/>
                <a:ea typeface="MS PGothic" charset="-128"/>
              </a:rPr>
              <a:t>         c.    Changes in skin color or pallor </a:t>
            </a:r>
          </a:p>
          <a:p>
            <a:r>
              <a:rPr lang="en-US" altLang="en-US" dirty="0">
                <a:latin typeface="Times New Roman" charset="0"/>
                <a:ea typeface="MS PGothic" charset="-128"/>
              </a:rPr>
              <a:t>         d.    Later signs of hypoperfusion suggesting internal bleeding include:</a:t>
            </a:r>
            <a:endParaRPr lang="en-IN" altLang="en-US" dirty="0">
              <a:latin typeface="Times New Roman" charset="0"/>
              <a:ea typeface="MS PGothic" charset="-128"/>
            </a:endParaRPr>
          </a:p>
          <a:p>
            <a:r>
              <a:rPr lang="en-US" altLang="en-US" dirty="0">
                <a:latin typeface="Times New Roman" charset="0"/>
                <a:ea typeface="MS PGothic" charset="-128"/>
              </a:rPr>
              <a:t>                i.    Tachycardia</a:t>
            </a:r>
            <a:endParaRPr lang="en-IN" altLang="en-US" dirty="0">
              <a:latin typeface="Times New Roman" charset="0"/>
              <a:ea typeface="MS PGothic" charset="-128"/>
            </a:endParaRPr>
          </a:p>
          <a:p>
            <a:r>
              <a:rPr lang="en-US" altLang="en-US" dirty="0">
                <a:latin typeface="Times New Roman" charset="0"/>
                <a:ea typeface="MS PGothic" charset="-128"/>
              </a:rPr>
              <a:t>                ii.   Weakness, fainting, or dizziness at rest</a:t>
            </a:r>
            <a:endParaRPr lang="en-IN" altLang="en-US" dirty="0">
              <a:latin typeface="Times New Roman" charset="0"/>
              <a:ea typeface="MS PGothic" charset="-128"/>
            </a:endParaRPr>
          </a:p>
          <a:p>
            <a:r>
              <a:rPr lang="en-US" altLang="en-US" dirty="0">
                <a:latin typeface="Times New Roman" charset="0"/>
                <a:ea typeface="MS PGothic" charset="-128"/>
              </a:rPr>
              <a:t>                iii.  Thirst</a:t>
            </a:r>
            <a:endParaRPr lang="en-IN" altLang="en-US" dirty="0">
              <a:latin typeface="Times New Roman" charset="0"/>
              <a:ea typeface="MS PGothic" charset="-128"/>
            </a:endParaRPr>
          </a:p>
          <a:p>
            <a:r>
              <a:rPr lang="en-US" altLang="en-US" dirty="0">
                <a:latin typeface="Times New Roman" charset="0"/>
                <a:ea typeface="MS PGothic" charset="-128"/>
              </a:rPr>
              <a:t>                iv.   Nausea and vomiting</a:t>
            </a:r>
            <a:endParaRPr lang="en-IN" altLang="en-US" dirty="0">
              <a:latin typeface="Times New Roman" charset="0"/>
              <a:ea typeface="MS PGothic" charset="-128"/>
            </a:endParaRPr>
          </a:p>
          <a:p>
            <a:r>
              <a:rPr lang="en-US" altLang="en-US" dirty="0">
                <a:latin typeface="Times New Roman" charset="0"/>
                <a:ea typeface="MS PGothic" charset="-128"/>
              </a:rPr>
              <a:t>                v.    Cold, moist (clammy) skin</a:t>
            </a:r>
            <a:endParaRPr lang="en-IN" altLang="en-US" dirty="0">
              <a:latin typeface="Times New Roman" charset="0"/>
              <a:ea typeface="MS PGothic" charset="-128"/>
            </a:endParaRPr>
          </a:p>
          <a:p>
            <a:r>
              <a:rPr lang="en-US" altLang="en-US" dirty="0">
                <a:latin typeface="Times New Roman" charset="0"/>
                <a:ea typeface="MS PGothic" charset="-128"/>
              </a:rPr>
              <a:t>                vi.   Shallow, rapid breathing</a:t>
            </a:r>
          </a:p>
          <a:p>
            <a:r>
              <a:rPr lang="en-US" altLang="en-US" dirty="0">
                <a:latin typeface="Times New Roman" charset="0"/>
                <a:ea typeface="MS PGothic" charset="-128"/>
              </a:rPr>
              <a:t>		</a:t>
            </a: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5F5A6E2-627B-7342-ABC9-8E0BC1448373}" type="slidenum">
              <a:rPr lang="en-US" altLang="en-US" sz="1200"/>
              <a:pPr eaLnBrk="1" hangingPunct="1"/>
              <a:t>36</a:t>
            </a:fld>
            <a:endParaRPr lang="en-US" altLang="en-US" sz="1200" dirty="0"/>
          </a:p>
        </p:txBody>
      </p:sp>
    </p:spTree>
    <p:extLst>
      <p:ext uri="{BB962C8B-B14F-4D97-AF65-F5344CB8AC3E}">
        <p14:creationId xmlns:p14="http://schemas.microsoft.com/office/powerpoint/2010/main" val="11956626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          vii.   Dull eyes</a:t>
            </a:r>
            <a:endParaRPr lang="en-IN" altLang="en-US" dirty="0">
              <a:latin typeface="Times New Roman" charset="0"/>
              <a:ea typeface="MS PGothic" charset="-128"/>
            </a:endParaRPr>
          </a:p>
          <a:p>
            <a:r>
              <a:rPr lang="en-US" altLang="en-US" dirty="0">
                <a:latin typeface="Times New Roman" charset="0"/>
                <a:ea typeface="MS PGothic" charset="-128"/>
              </a:rPr>
              <a:t>         viii.   Slightly dilated pupils that are slow to respond to light</a:t>
            </a:r>
            <a:endParaRPr lang="en-IN" altLang="en-US" dirty="0">
              <a:latin typeface="Times New Roman" charset="0"/>
              <a:ea typeface="MS PGothic" charset="-128"/>
            </a:endParaRPr>
          </a:p>
          <a:p>
            <a:r>
              <a:rPr lang="en-US" altLang="en-US" dirty="0">
                <a:latin typeface="Times New Roman" charset="0"/>
                <a:ea typeface="MS PGothic" charset="-128"/>
              </a:rPr>
              <a:t>          ix.    Capillary refill of more than 2 seconds in infants and children</a:t>
            </a:r>
            <a:endParaRPr lang="en-IN" altLang="en-US" dirty="0">
              <a:latin typeface="Times New Roman" charset="0"/>
              <a:ea typeface="MS PGothic" charset="-128"/>
            </a:endParaRPr>
          </a:p>
          <a:p>
            <a:r>
              <a:rPr lang="en-US" altLang="en-US" dirty="0">
                <a:latin typeface="Times New Roman" charset="0"/>
                <a:ea typeface="MS PGothic" charset="-128"/>
              </a:rPr>
              <a:t>           x.    Weak, rapid (thready) pulse</a:t>
            </a:r>
            <a:endParaRPr lang="en-IN" altLang="en-US" dirty="0">
              <a:latin typeface="Times New Roman" charset="0"/>
              <a:ea typeface="MS PGothic" charset="-128"/>
            </a:endParaRPr>
          </a:p>
          <a:p>
            <a:r>
              <a:rPr lang="en-US" altLang="en-US" dirty="0">
                <a:latin typeface="Times New Roman" charset="0"/>
                <a:ea typeface="MS PGothic" charset="-128"/>
              </a:rPr>
              <a:t>          xi.   </a:t>
            </a:r>
            <a:r>
              <a:rPr lang="en-US" altLang="en-US" baseline="0" dirty="0">
                <a:latin typeface="Times New Roman" charset="0"/>
                <a:ea typeface="MS PGothic" charset="-128"/>
              </a:rPr>
              <a:t> </a:t>
            </a:r>
            <a:r>
              <a:rPr lang="en-US" altLang="en-US" dirty="0">
                <a:latin typeface="Times New Roman" charset="0"/>
                <a:ea typeface="MS PGothic" charset="-128"/>
              </a:rPr>
              <a:t>Decreasing blood pressure</a:t>
            </a:r>
            <a:endParaRPr lang="en-IN" altLang="en-US" dirty="0">
              <a:latin typeface="Times New Roman" charset="0"/>
              <a:ea typeface="MS PGothic" charset="-128"/>
            </a:endParaRPr>
          </a:p>
          <a:p>
            <a:r>
              <a:rPr lang="en-US" altLang="en-US" dirty="0">
                <a:latin typeface="Times New Roman" charset="0"/>
                <a:ea typeface="MS PGothic" charset="-128"/>
              </a:rPr>
              <a:t>         xii.     Altered level of consciousness</a:t>
            </a:r>
            <a:endParaRPr lang="en-IN" altLang="en-US" dirty="0">
              <a:latin typeface="Times New Roman" charset="0"/>
              <a:ea typeface="MS PGothic" charset="-128"/>
            </a:endParaRPr>
          </a:p>
          <a:p>
            <a:r>
              <a:rPr lang="en-US" altLang="en-US" dirty="0">
                <a:latin typeface="Times New Roman" charset="0"/>
                <a:ea typeface="MS PGothic" charset="-128"/>
              </a:rPr>
              <a:t>G.    Patients with these signs and symptoms require prompt transport. </a:t>
            </a: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2CBB361-8C37-E840-8352-A5BD88554F4B}" type="slidenum">
              <a:rPr lang="en-US" altLang="en-US" sz="1200"/>
              <a:pPr eaLnBrk="1" hangingPunct="1"/>
              <a:t>37</a:t>
            </a:fld>
            <a:endParaRPr lang="en-US" altLang="en-US" sz="1200" dirty="0"/>
          </a:p>
        </p:txBody>
      </p:sp>
    </p:spTree>
    <p:extLst>
      <p:ext uri="{BB962C8B-B14F-4D97-AF65-F5344CB8AC3E}">
        <p14:creationId xmlns:p14="http://schemas.microsoft.com/office/powerpoint/2010/main" val="1497421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 Patient Assessment for External and Internal Bleeding</a:t>
            </a:r>
          </a:p>
          <a:p>
            <a:r>
              <a:rPr lang="en-US" altLang="en-US" dirty="0">
                <a:latin typeface="Times New Roman" charset="0"/>
                <a:ea typeface="MS PGothic" charset="-128"/>
              </a:rPr>
              <a:t>A.    Scene size-up</a:t>
            </a:r>
            <a:endParaRPr lang="en-IN" altLang="en-US" dirty="0">
              <a:latin typeface="Times New Roman" charset="0"/>
              <a:ea typeface="MS PGothic" charset="-128"/>
            </a:endParaRPr>
          </a:p>
          <a:p>
            <a:r>
              <a:rPr lang="en-US" altLang="en-US" dirty="0">
                <a:latin typeface="Times New Roman" charset="0"/>
                <a:ea typeface="MS PGothic" charset="-128"/>
              </a:rPr>
              <a:t>       1.    Scene safety</a:t>
            </a:r>
            <a:endParaRPr lang="en-IN" altLang="en-US" dirty="0">
              <a:latin typeface="Times New Roman" charset="0"/>
              <a:ea typeface="MS PGothic" charset="-128"/>
            </a:endParaRPr>
          </a:p>
          <a:p>
            <a:r>
              <a:rPr lang="en-US" altLang="en-US" dirty="0">
                <a:latin typeface="Times New Roman" charset="0"/>
                <a:ea typeface="MS PGothic" charset="-128"/>
              </a:rPr>
              <a:t>              a.    Be alert to potential hazards.</a:t>
            </a:r>
            <a:endParaRPr lang="en-IN" altLang="en-US" dirty="0">
              <a:latin typeface="Times New Roman" charset="0"/>
              <a:ea typeface="MS PGothic" charset="-128"/>
            </a:endParaRPr>
          </a:p>
          <a:p>
            <a:r>
              <a:rPr lang="en-US" altLang="en-US" dirty="0">
                <a:latin typeface="Times New Roman" charset="0"/>
                <a:ea typeface="MS PGothic" charset="-128"/>
              </a:rPr>
              <a:t>              b.    In violent incidents, make sure the police are on the scene.</a:t>
            </a:r>
            <a:endParaRPr lang="en-IN" altLang="en-US" dirty="0">
              <a:latin typeface="Times New Roman" charset="0"/>
              <a:ea typeface="MS PGothic" charset="-128"/>
            </a:endParaRPr>
          </a:p>
          <a:p>
            <a:r>
              <a:rPr lang="en-US" altLang="en-US" dirty="0">
                <a:latin typeface="Times New Roman" charset="0"/>
                <a:ea typeface="MS PGothic" charset="-128"/>
              </a:rPr>
              <a:t>              c.    Follow standard precautions.</a:t>
            </a:r>
          </a:p>
        </p:txBody>
      </p:sp>
    </p:spTree>
    <p:extLst>
      <p:ext uri="{BB962C8B-B14F-4D97-AF65-F5344CB8AC3E}">
        <p14:creationId xmlns:p14="http://schemas.microsoft.com/office/powerpoint/2010/main" val="8017198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Mechanism of injury/nature of illness</a:t>
            </a:r>
            <a:endParaRPr lang="en-IN" altLang="en-US" dirty="0">
              <a:latin typeface="Times New Roman" charset="0"/>
              <a:ea typeface="MS PGothic" charset="-128"/>
            </a:endParaRPr>
          </a:p>
          <a:p>
            <a:r>
              <a:rPr lang="en-US" altLang="en-US" dirty="0">
                <a:latin typeface="Times New Roman" charset="0"/>
                <a:ea typeface="MS PGothic" charset="-128"/>
              </a:rPr>
              <a:t>       a.    Consider the need for spinal immobilization and additional resources.</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Tree>
    <p:extLst>
      <p:ext uri="{BB962C8B-B14F-4D97-AF65-F5344CB8AC3E}">
        <p14:creationId xmlns:p14="http://schemas.microsoft.com/office/powerpoint/2010/main" val="11934370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Primary assessment</a:t>
            </a:r>
            <a:endParaRPr lang="en-IN" altLang="en-US" dirty="0">
              <a:latin typeface="Times New Roman" charset="0"/>
              <a:ea typeface="MS PGothic" charset="-128"/>
            </a:endParaRPr>
          </a:p>
          <a:p>
            <a:r>
              <a:rPr lang="en-US" altLang="en-US" dirty="0">
                <a:latin typeface="Times New Roman" charset="0"/>
                <a:ea typeface="MS PGothic" charset="-128"/>
              </a:rPr>
              <a:t>       1.    Do not be distracted from identifying life threats.</a:t>
            </a:r>
            <a:endParaRPr lang="en-IN" altLang="en-US" dirty="0">
              <a:latin typeface="Times New Roman" charset="0"/>
              <a:ea typeface="MS PGothic" charset="-128"/>
            </a:endParaRPr>
          </a:p>
          <a:p>
            <a:r>
              <a:rPr lang="en-US" altLang="en-US" dirty="0">
                <a:latin typeface="Times New Roman" charset="0"/>
                <a:ea typeface="MS PGothic" charset="-128"/>
              </a:rPr>
              <a:t>       2.    Form a general impression.</a:t>
            </a:r>
            <a:endParaRPr lang="en-IN" altLang="en-US" dirty="0">
              <a:latin typeface="Times New Roman" charset="0"/>
              <a:ea typeface="MS PGothic" charset="-128"/>
            </a:endParaRPr>
          </a:p>
          <a:p>
            <a:r>
              <a:rPr lang="en-US" altLang="en-US" dirty="0">
                <a:latin typeface="Times New Roman" charset="0"/>
                <a:ea typeface="MS PGothic" charset="-128"/>
              </a:rPr>
              <a:t>              a.    Note important indicators that alert you to the seriousness of the patient’s condition.</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Tree>
    <p:extLst>
      <p:ext uri="{BB962C8B-B14F-4D97-AF65-F5344CB8AC3E}">
        <p14:creationId xmlns:p14="http://schemas.microsoft.com/office/powerpoint/2010/main" val="598480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Introduction</a:t>
            </a:r>
          </a:p>
          <a:p>
            <a:r>
              <a:rPr lang="en-US" altLang="en-US" dirty="0">
                <a:latin typeface="Times New Roman" charset="0"/>
                <a:ea typeface="MS PGothic" charset="-128"/>
              </a:rPr>
              <a:t>A.    Recognizing bleeding and understanding how it affects the body is an important skill.</a:t>
            </a:r>
            <a:endParaRPr lang="en-IN" altLang="en-US" dirty="0">
              <a:latin typeface="Times New Roman" charset="0"/>
              <a:ea typeface="MS PGothic" charset="-128"/>
            </a:endParaRPr>
          </a:p>
          <a:p>
            <a:r>
              <a:rPr lang="en-US" altLang="en-US" dirty="0">
                <a:latin typeface="Times New Roman" charset="0"/>
                <a:ea typeface="MS PGothic" charset="-128"/>
              </a:rPr>
              <a:t>B.    Bleeding can be external and obvious or internal and hidden.</a:t>
            </a:r>
            <a:endParaRPr lang="en-IN" altLang="en-US" dirty="0">
              <a:latin typeface="Times New Roman" charset="0"/>
              <a:ea typeface="MS PGothic" charset="-128"/>
            </a:endParaRPr>
          </a:p>
          <a:p>
            <a:pPr marL="228600" indent="-228600">
              <a:buAutoNum type="alphaUcPeriod" startAt="3"/>
            </a:pPr>
            <a:r>
              <a:rPr lang="en-US" altLang="en-US" dirty="0">
                <a:latin typeface="Times New Roman" charset="0"/>
                <a:ea typeface="MS PGothic" charset="-128"/>
              </a:rPr>
              <a:t>  Either type of bleeding is potentially dangerous and can cause weakness, shock, and death.</a:t>
            </a:r>
            <a:endParaRPr lang="en-IN" altLang="en-US" dirty="0">
              <a:latin typeface="Times New Roman" charset="0"/>
              <a:ea typeface="MS PGothic" charset="-128"/>
            </a:endParaRPr>
          </a:p>
          <a:p>
            <a:pPr marL="0" indent="0">
              <a:buNone/>
            </a:pPr>
            <a:r>
              <a:rPr lang="en-US" altLang="en-US" dirty="0">
                <a:latin typeface="Times New Roman" charset="0"/>
                <a:ea typeface="MS PGothic" charset="-128"/>
              </a:rPr>
              <a:t>       1.    Uncontrolled bleeding is the most common cause of hypoperfusion following a traumatic injury.</a:t>
            </a:r>
          </a:p>
        </p:txBody>
      </p:sp>
    </p:spTree>
    <p:extLst>
      <p:ext uri="{BB962C8B-B14F-4D97-AF65-F5344CB8AC3E}">
        <p14:creationId xmlns:p14="http://schemas.microsoft.com/office/powerpoint/2010/main" val="16662754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Perform a rapid exam.</a:t>
            </a:r>
            <a:endParaRPr lang="en-IN" altLang="en-US" dirty="0">
              <a:latin typeface="Times New Roman" charset="0"/>
              <a:ea typeface="MS PGothic" charset="-128"/>
            </a:endParaRPr>
          </a:p>
          <a:p>
            <a:r>
              <a:rPr lang="en-US" altLang="en-US" dirty="0">
                <a:latin typeface="Times New Roman" charset="0"/>
                <a:ea typeface="MS PGothic" charset="-128"/>
              </a:rPr>
              <a:t>       a.    If the patient has obvious, life-threatening external bleeding, address it first.</a:t>
            </a:r>
            <a:endParaRPr lang="en-IN" altLang="en-US" dirty="0">
              <a:latin typeface="Times New Roman" charset="0"/>
              <a:ea typeface="MS PGothic" charset="-128"/>
            </a:endParaRPr>
          </a:p>
          <a:p>
            <a:r>
              <a:rPr lang="en-US" altLang="en-US" dirty="0">
                <a:latin typeface="Times New Roman" charset="0"/>
                <a:ea typeface="MS PGothic" charset="-128"/>
              </a:rPr>
              <a:t>       b.    Assess skin color.</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c.    Determine the level of consciousness using the AVPU scale.</a:t>
            </a:r>
          </a:p>
          <a:p>
            <a:endParaRPr lang="en-US" altLang="en-US" dirty="0">
              <a:latin typeface="Times New Roman" charset="0"/>
              <a:ea typeface="MS PGothic" charset="-128"/>
            </a:endParaRP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8EC7299-0362-3143-A299-2448D000A6EC}" type="slidenum">
              <a:rPr lang="en-US" altLang="en-US" sz="1200"/>
              <a:pPr eaLnBrk="1" hangingPunct="1"/>
              <a:t>41</a:t>
            </a:fld>
            <a:endParaRPr lang="en-US" altLang="en-US" sz="1200" dirty="0"/>
          </a:p>
        </p:txBody>
      </p:sp>
    </p:spTree>
    <p:extLst>
      <p:ext uri="{BB962C8B-B14F-4D97-AF65-F5344CB8AC3E}">
        <p14:creationId xmlns:p14="http://schemas.microsoft.com/office/powerpoint/2010/main" val="19883654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Airway and breathing</a:t>
            </a:r>
            <a:endParaRPr lang="en-IN" altLang="en-US" dirty="0">
              <a:latin typeface="Times New Roman" charset="0"/>
              <a:ea typeface="MS PGothic" charset="-128"/>
            </a:endParaRPr>
          </a:p>
          <a:p>
            <a:r>
              <a:rPr lang="en-US" altLang="en-US" dirty="0">
                <a:latin typeface="Times New Roman" charset="0"/>
                <a:ea typeface="MS PGothic" charset="-128"/>
              </a:rPr>
              <a:t>       a.    Ensure a patent airway.</a:t>
            </a:r>
            <a:endParaRPr lang="en-IN" altLang="en-US" dirty="0">
              <a:latin typeface="Times New Roman" charset="0"/>
              <a:ea typeface="MS PGothic" charset="-128"/>
            </a:endParaRPr>
          </a:p>
          <a:p>
            <a:r>
              <a:rPr lang="en-US" altLang="en-US" dirty="0">
                <a:latin typeface="Times New Roman" charset="0"/>
                <a:ea typeface="MS PGothic" charset="-128"/>
              </a:rPr>
              <a:t>       b.    Provide high-flow oxygen or assist ventilations with a bag-mask device or nonrebreathing mask.</a:t>
            </a:r>
            <a:endParaRPr lang="en-IN" altLang="en-US" dirty="0">
              <a:latin typeface="Times New Roman" charset="0"/>
              <a:ea typeface="MS PGothic" charset="-128"/>
            </a:endParaRPr>
          </a:p>
          <a:p>
            <a:r>
              <a:rPr lang="en-US" altLang="en-US" dirty="0">
                <a:latin typeface="Times New Roman" charset="0"/>
                <a:ea typeface="MS PGothic" charset="-128"/>
              </a:rPr>
              <a:t>       c.    Insert an oropharyngeal airway to secure the airway if the patient is unconscious.</a:t>
            </a: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20678E4-F7B3-954E-B4F6-7EAA1F60394E}" type="slidenum">
              <a:rPr lang="en-US" altLang="en-US" sz="1200"/>
              <a:pPr eaLnBrk="1" hangingPunct="1"/>
              <a:t>42</a:t>
            </a:fld>
            <a:endParaRPr lang="en-US" altLang="en-US" sz="1200" dirty="0"/>
          </a:p>
        </p:txBody>
      </p:sp>
    </p:spTree>
    <p:extLst>
      <p:ext uri="{BB962C8B-B14F-4D97-AF65-F5344CB8AC3E}">
        <p14:creationId xmlns:p14="http://schemas.microsoft.com/office/powerpoint/2010/main" val="14656586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Circulation</a:t>
            </a:r>
            <a:endParaRPr lang="en-IN" altLang="en-US" dirty="0">
              <a:latin typeface="Times New Roman" charset="0"/>
              <a:ea typeface="MS PGothic" charset="-128"/>
            </a:endParaRPr>
          </a:p>
          <a:p>
            <a:r>
              <a:rPr lang="en-US" altLang="en-US" dirty="0">
                <a:latin typeface="Times New Roman" charset="0"/>
                <a:ea typeface="MS PGothic" charset="-128"/>
              </a:rPr>
              <a:t>       a.    Assess pulse rate and quality.</a:t>
            </a:r>
            <a:endParaRPr lang="en-IN" altLang="en-US" dirty="0">
              <a:latin typeface="Times New Roman" charset="0"/>
              <a:ea typeface="MS PGothic" charset="-128"/>
            </a:endParaRPr>
          </a:p>
          <a:p>
            <a:r>
              <a:rPr lang="en-US" altLang="en-US" dirty="0">
                <a:latin typeface="Times New Roman" charset="0"/>
                <a:ea typeface="MS PGothic" charset="-128"/>
              </a:rPr>
              <a:t>       b.    Determine skin condition, color, and temperature.</a:t>
            </a:r>
            <a:endParaRPr lang="en-IN" altLang="en-US" dirty="0">
              <a:latin typeface="Times New Roman" charset="0"/>
              <a:ea typeface="MS PGothic" charset="-128"/>
            </a:endParaRPr>
          </a:p>
          <a:p>
            <a:r>
              <a:rPr lang="en-US" altLang="en-US" dirty="0">
                <a:latin typeface="Times New Roman" charset="0"/>
                <a:ea typeface="MS PGothic" charset="-128"/>
              </a:rPr>
              <a:t>       c.    Check capillary refill time.</a:t>
            </a:r>
            <a:endParaRPr lang="en-IN" altLang="en-US" dirty="0">
              <a:latin typeface="Times New Roman" charset="0"/>
              <a:ea typeface="MS PGothic" charset="-128"/>
            </a:endParaRPr>
          </a:p>
          <a:p>
            <a:r>
              <a:rPr lang="en-US" altLang="en-US" dirty="0">
                <a:latin typeface="Times New Roman" charset="0"/>
                <a:ea typeface="MS PGothic" charset="-128"/>
              </a:rPr>
              <a:t>       d.    Control external bleeding.</a:t>
            </a:r>
            <a:endParaRPr lang="en-IN" altLang="en-US" dirty="0">
              <a:latin typeface="Times New Roman" charset="0"/>
              <a:ea typeface="MS PGothic" charset="-128"/>
            </a:endParaRPr>
          </a:p>
          <a:p>
            <a:r>
              <a:rPr lang="en-US" altLang="en-US" dirty="0">
                <a:latin typeface="Times New Roman" charset="0"/>
                <a:ea typeface="MS PGothic" charset="-128"/>
              </a:rPr>
              <a:t>       e.    Treat for shock.</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F167B35-2152-5C49-A6EC-D8F3B19D26C0}" type="slidenum">
              <a:rPr lang="en-US" altLang="en-US" sz="1200"/>
              <a:pPr eaLnBrk="1" hangingPunct="1"/>
              <a:t>43</a:t>
            </a:fld>
            <a:endParaRPr lang="en-US" altLang="en-US" sz="1200" dirty="0"/>
          </a:p>
        </p:txBody>
      </p:sp>
    </p:spTree>
    <p:extLst>
      <p:ext uri="{BB962C8B-B14F-4D97-AF65-F5344CB8AC3E}">
        <p14:creationId xmlns:p14="http://schemas.microsoft.com/office/powerpoint/2010/main" val="16870120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Transport decision</a:t>
            </a:r>
            <a:endParaRPr lang="en-IN" altLang="en-US" dirty="0">
              <a:latin typeface="Times New Roman" charset="0"/>
              <a:ea typeface="MS PGothic" charset="-128"/>
            </a:endParaRPr>
          </a:p>
          <a:p>
            <a:r>
              <a:rPr lang="en-US" altLang="en-US" dirty="0">
                <a:latin typeface="Times New Roman" charset="0"/>
                <a:ea typeface="MS PGothic" charset="-128"/>
              </a:rPr>
              <a:t>       a.    Assessment of XABCs and life threats will determine the transport priority.</a:t>
            </a:r>
            <a:endParaRPr lang="en-IN" altLang="en-US" dirty="0">
              <a:latin typeface="Times New Roman" charset="0"/>
              <a:ea typeface="MS PGothic" charset="-128"/>
            </a:endParaRPr>
          </a:p>
          <a:p>
            <a:r>
              <a:rPr lang="en-US" altLang="en-US" dirty="0">
                <a:latin typeface="Times New Roman" charset="0"/>
                <a:ea typeface="MS PGothic" charset="-128"/>
              </a:rPr>
              <a:t>       b.    Patients who may have significant bleeding will quickly become unstable.</a:t>
            </a:r>
            <a:endParaRPr lang="en-IN" altLang="en-US" dirty="0">
              <a:latin typeface="Times New Roman" charset="0"/>
              <a:ea typeface="MS PGothic" charset="-128"/>
            </a:endParaRPr>
          </a:p>
          <a:p>
            <a:r>
              <a:rPr lang="en-US" altLang="en-US" dirty="0">
                <a:latin typeface="Times New Roman" charset="0"/>
                <a:ea typeface="MS PGothic" charset="-128"/>
              </a:rPr>
              <a:t>       c.    Signs that imply the need for rapid transport include:</a:t>
            </a:r>
            <a:endParaRPr lang="en-IN" altLang="en-US" dirty="0">
              <a:latin typeface="Times New Roman" charset="0"/>
              <a:ea typeface="MS PGothic" charset="-128"/>
            </a:endParaRPr>
          </a:p>
          <a:p>
            <a:r>
              <a:rPr lang="en-US" altLang="en-US" dirty="0">
                <a:latin typeface="Times New Roman" charset="0"/>
                <a:ea typeface="MS PGothic" charset="-128"/>
              </a:rPr>
              <a:t>              i.   Tachycardia</a:t>
            </a:r>
            <a:endParaRPr lang="en-IN" altLang="en-US" dirty="0">
              <a:latin typeface="Times New Roman" charset="0"/>
              <a:ea typeface="MS PGothic" charset="-128"/>
            </a:endParaRPr>
          </a:p>
          <a:p>
            <a:r>
              <a:rPr lang="en-US" altLang="en-US" dirty="0">
                <a:latin typeface="Times New Roman" charset="0"/>
                <a:ea typeface="MS PGothic" charset="-128"/>
              </a:rPr>
              <a:t>              ii.  Tachypnea</a:t>
            </a:r>
            <a:endParaRPr lang="en-IN" altLang="en-US" dirty="0">
              <a:latin typeface="Times New Roman" charset="0"/>
              <a:ea typeface="MS PGothic" charset="-128"/>
            </a:endParaRPr>
          </a:p>
          <a:p>
            <a:r>
              <a:rPr lang="en-US" altLang="en-US" dirty="0">
                <a:latin typeface="Times New Roman" charset="0"/>
                <a:ea typeface="MS PGothic" charset="-128"/>
              </a:rPr>
              <a:t>              iii.  Low blood pressure</a:t>
            </a:r>
            <a:endParaRPr lang="en-IN" altLang="en-US" dirty="0">
              <a:latin typeface="Times New Roman" charset="0"/>
              <a:ea typeface="MS PGothic" charset="-128"/>
            </a:endParaRPr>
          </a:p>
          <a:p>
            <a:r>
              <a:rPr lang="en-US" altLang="en-US" dirty="0">
                <a:latin typeface="Times New Roman" charset="0"/>
                <a:ea typeface="MS PGothic" charset="-128"/>
              </a:rPr>
              <a:t>              iv.  Weak pulse</a:t>
            </a:r>
            <a:endParaRPr lang="en-IN" altLang="en-US" dirty="0">
              <a:latin typeface="Times New Roman" charset="0"/>
              <a:ea typeface="MS PGothic" charset="-128"/>
            </a:endParaRPr>
          </a:p>
          <a:p>
            <a:r>
              <a:rPr lang="en-US" altLang="en-US" dirty="0">
                <a:latin typeface="Times New Roman" charset="0"/>
                <a:ea typeface="MS PGothic" charset="-128"/>
              </a:rPr>
              <a:t>              v.   Clammy skin</a:t>
            </a:r>
          </a:p>
          <a:p>
            <a:endParaRPr lang="en-US" altLang="en-US" dirty="0">
              <a:latin typeface="Times New Roman" charset="0"/>
              <a:ea typeface="MS PGothic" charset="-128"/>
            </a:endParaRP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4E5DE8E-FEA0-D542-8BC9-611070746398}" type="slidenum">
              <a:rPr lang="en-US" altLang="en-US" sz="1200"/>
              <a:pPr eaLnBrk="1" hangingPunct="1"/>
              <a:t>44</a:t>
            </a:fld>
            <a:endParaRPr lang="en-US" altLang="en-US" sz="1200" dirty="0"/>
          </a:p>
        </p:txBody>
      </p:sp>
    </p:spTree>
    <p:extLst>
      <p:ext uri="{BB962C8B-B14F-4D97-AF65-F5344CB8AC3E}">
        <p14:creationId xmlns:p14="http://schemas.microsoft.com/office/powerpoint/2010/main" val="3850506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History taking</a:t>
            </a:r>
            <a:endParaRPr lang="en-IN" altLang="en-US" dirty="0">
              <a:latin typeface="Times New Roman" charset="0"/>
              <a:ea typeface="MS PGothic" charset="-128"/>
            </a:endParaRPr>
          </a:p>
          <a:p>
            <a:r>
              <a:rPr lang="en-US" altLang="en-US" dirty="0">
                <a:latin typeface="Times New Roman" charset="0"/>
                <a:ea typeface="MS PGothic" charset="-128"/>
              </a:rPr>
              <a:t>       1.    Investigate the chief complaint.</a:t>
            </a:r>
            <a:endParaRPr lang="en-IN" altLang="en-US" dirty="0">
              <a:latin typeface="Times New Roman" charset="0"/>
              <a:ea typeface="MS PGothic" charset="-128"/>
            </a:endParaRPr>
          </a:p>
          <a:p>
            <a:r>
              <a:rPr lang="en-US" altLang="en-US" dirty="0">
                <a:latin typeface="Times New Roman" charset="0"/>
                <a:ea typeface="MS PGothic" charset="-128"/>
              </a:rPr>
              <a:t>             a.    Look for signs or symptoms of other injuries due to the MOI and/or NOI.</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Tree>
    <p:extLst>
      <p:ext uri="{BB962C8B-B14F-4D97-AF65-F5344CB8AC3E}">
        <p14:creationId xmlns:p14="http://schemas.microsoft.com/office/powerpoint/2010/main" val="11781805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SAMPLE history</a:t>
            </a:r>
            <a:endParaRPr lang="en-IN" altLang="en-US" dirty="0">
              <a:latin typeface="Times New Roman" charset="0"/>
              <a:ea typeface="MS PGothic" charset="-128"/>
            </a:endParaRPr>
          </a:p>
          <a:p>
            <a:r>
              <a:rPr lang="en-US" altLang="en-US" dirty="0">
                <a:latin typeface="Times New Roman" charset="0"/>
                <a:ea typeface="MS PGothic" charset="-128"/>
              </a:rPr>
              <a:t>       a.    Ask the patient about blood-thinning medications.</a:t>
            </a:r>
            <a:endParaRPr lang="en-IN" altLang="en-US" dirty="0">
              <a:latin typeface="Times New Roman" charset="0"/>
              <a:ea typeface="MS PGothic" charset="-128"/>
            </a:endParaRPr>
          </a:p>
          <a:p>
            <a:r>
              <a:rPr lang="en-US" altLang="en-US" dirty="0">
                <a:latin typeface="Times New Roman" charset="0"/>
                <a:ea typeface="MS PGothic" charset="-128"/>
              </a:rPr>
              <a:t>       b.    If the patient is unresponsive, obtain history information from medical alert tags or bystanders.</a:t>
            </a:r>
            <a:endParaRPr lang="en-IN" altLang="en-US" dirty="0">
              <a:latin typeface="Times New Roman" charset="0"/>
              <a:ea typeface="MS PGothic" charset="-128"/>
            </a:endParaRPr>
          </a:p>
          <a:p>
            <a:r>
              <a:rPr lang="en-US" altLang="en-US" dirty="0">
                <a:latin typeface="Times New Roman" charset="0"/>
                <a:ea typeface="MS PGothic" charset="-128"/>
              </a:rPr>
              <a:t>       c.    Look for signs and symptoms of shock.</a:t>
            </a:r>
            <a:endParaRPr lang="en-IN" altLang="en-US" dirty="0">
              <a:latin typeface="Times New Roman" charset="0"/>
              <a:ea typeface="MS PGothic" charset="-128"/>
            </a:endParaRPr>
          </a:p>
          <a:p>
            <a:r>
              <a:rPr lang="en-US" altLang="en-US" dirty="0">
                <a:latin typeface="Times New Roman" charset="0"/>
                <a:ea typeface="MS PGothic" charset="-128"/>
              </a:rPr>
              <a:t>       d.    Determine how much blood has been lost.</a:t>
            </a: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30D9D10-AEA6-7C43-A826-835B6B4AF82E}" type="slidenum">
              <a:rPr lang="en-US" altLang="en-US" sz="1200"/>
              <a:pPr eaLnBrk="1" hangingPunct="1"/>
              <a:t>46</a:t>
            </a:fld>
            <a:endParaRPr lang="en-US" altLang="en-US" sz="1200" dirty="0"/>
          </a:p>
        </p:txBody>
      </p:sp>
    </p:spTree>
    <p:extLst>
      <p:ext uri="{BB962C8B-B14F-4D97-AF65-F5344CB8AC3E}">
        <p14:creationId xmlns:p14="http://schemas.microsoft.com/office/powerpoint/2010/main" val="18820348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lphaUcPeriod" startAt="4"/>
            </a:pPr>
            <a:r>
              <a:rPr lang="en-US" altLang="en-US" dirty="0">
                <a:latin typeface="Times New Roman" charset="0"/>
                <a:ea typeface="MS PGothic" charset="-128"/>
              </a:rPr>
              <a:t>Secondary assessment</a:t>
            </a:r>
          </a:p>
          <a:p>
            <a:r>
              <a:rPr lang="en-US" sz="1200" kern="1200" dirty="0">
                <a:solidFill>
                  <a:schemeClr val="tx1"/>
                </a:solidFill>
                <a:effectLst/>
                <a:latin typeface="Times New Roman" pitchFamily="18" charset="0"/>
                <a:ea typeface="MS PGothic" pitchFamily="34" charset="-128"/>
                <a:cs typeface="+mn-cs"/>
              </a:rPr>
              <a:t>      1.   Assess all areas for DCAP-BTLS.</a:t>
            </a:r>
          </a:p>
          <a:p>
            <a:r>
              <a:rPr lang="en-US" sz="1200" kern="1200" dirty="0">
                <a:solidFill>
                  <a:schemeClr val="tx1"/>
                </a:solidFill>
                <a:effectLst/>
                <a:latin typeface="Times New Roman" pitchFamily="18" charset="0"/>
                <a:ea typeface="MS PGothic" pitchFamily="34" charset="-128"/>
                <a:cs typeface="+mn-cs"/>
              </a:rPr>
              <a:t>            a.   Head—Look for uncontrolled bleeding from large scalp lacerations.</a:t>
            </a:r>
          </a:p>
          <a:p>
            <a:r>
              <a:rPr lang="en-US" sz="1200" kern="1200" dirty="0">
                <a:solidFill>
                  <a:schemeClr val="tx1"/>
                </a:solidFill>
                <a:effectLst/>
                <a:latin typeface="Times New Roman" pitchFamily="18" charset="0"/>
                <a:ea typeface="MS PGothic" pitchFamily="34" charset="-128"/>
                <a:cs typeface="+mn-cs"/>
              </a:rPr>
              <a:t>            b.   Abdomen—Feel all four quadrants for tenderness or rigidity.</a:t>
            </a:r>
          </a:p>
          <a:p>
            <a:r>
              <a:rPr lang="en-US" sz="1200" kern="1200" dirty="0">
                <a:solidFill>
                  <a:schemeClr val="tx1"/>
                </a:solidFill>
                <a:effectLst/>
                <a:latin typeface="Times New Roman" pitchFamily="18" charset="0"/>
                <a:ea typeface="MS PGothic" pitchFamily="34" charset="-128"/>
                <a:cs typeface="+mn-cs"/>
              </a:rPr>
              <a:t>            c.   Extremities—Record pulse, motor, and sensory function.</a:t>
            </a:r>
          </a:p>
          <a:p>
            <a:r>
              <a:rPr lang="en-IN" altLang="en-US" dirty="0">
                <a:latin typeface="Times New Roman" charset="0"/>
                <a:ea typeface="MS PGothic" charset="-128"/>
              </a:rPr>
              <a:t>      </a:t>
            </a:r>
            <a:r>
              <a:rPr lang="en-US" altLang="en-US" dirty="0">
                <a:latin typeface="Times New Roman" charset="0"/>
                <a:ea typeface="MS PGothic" charset="-128"/>
              </a:rPr>
              <a:t>2.   Record vital signs.</a:t>
            </a:r>
            <a:endParaRPr lang="en-IN" altLang="en-US" dirty="0">
              <a:latin typeface="Times New Roman" charset="0"/>
              <a:ea typeface="MS PGothic" charset="-128"/>
            </a:endParaRPr>
          </a:p>
          <a:p>
            <a:r>
              <a:rPr lang="en-US" altLang="en-US" dirty="0">
                <a:latin typeface="Times New Roman" charset="0"/>
                <a:ea typeface="MS PGothic" charset="-128"/>
              </a:rPr>
              <a:t>      3.   With a critically injured patient or a short transport time, there may not be time to conduct a secondary assessment.</a:t>
            </a:r>
          </a:p>
        </p:txBody>
      </p:sp>
    </p:spTree>
    <p:extLst>
      <p:ext uri="{BB962C8B-B14F-4D97-AF65-F5344CB8AC3E}">
        <p14:creationId xmlns:p14="http://schemas.microsoft.com/office/powerpoint/2010/main" val="10726671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Reassessment</a:t>
            </a:r>
            <a:endParaRPr lang="en-IN" altLang="en-US" dirty="0">
              <a:latin typeface="Times New Roman" charset="0"/>
              <a:ea typeface="MS PGothic" charset="-128"/>
            </a:endParaRPr>
          </a:p>
          <a:p>
            <a:r>
              <a:rPr lang="en-US" altLang="en-US" dirty="0">
                <a:latin typeface="Times New Roman" charset="0"/>
                <a:ea typeface="MS PGothic" charset="-128"/>
              </a:rPr>
              <a:t>       1.   Reassess the patient frequently, especially in the areas that showed abnormal findings during the primary assessment.</a:t>
            </a:r>
            <a:endParaRPr lang="en-IN" altLang="en-US" dirty="0">
              <a:latin typeface="Times New Roman" charset="0"/>
              <a:ea typeface="MS PGothic" charset="-128"/>
            </a:endParaRPr>
          </a:p>
          <a:p>
            <a:r>
              <a:rPr lang="en-US" altLang="en-US" dirty="0">
                <a:latin typeface="Times New Roman" charset="0"/>
                <a:ea typeface="MS PGothic" charset="-128"/>
              </a:rPr>
              <a:t>       2.   Reassess an unstable patient every 5 minutes and a stable patient every 15 minutes. </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16552284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Interventions</a:t>
            </a:r>
            <a:endParaRPr lang="en-IN" altLang="en-US" dirty="0">
              <a:latin typeface="Times New Roman" charset="0"/>
              <a:ea typeface="MS PGothic" charset="-128"/>
            </a:endParaRPr>
          </a:p>
          <a:p>
            <a:r>
              <a:rPr lang="en-US" altLang="en-US" dirty="0">
                <a:latin typeface="Times New Roman" charset="0"/>
                <a:ea typeface="MS PGothic" charset="-128"/>
              </a:rPr>
              <a:t>       a.    Provide high-flow oxygen.</a:t>
            </a:r>
            <a:endParaRPr lang="en-IN" altLang="en-US" dirty="0">
              <a:latin typeface="Times New Roman" charset="0"/>
              <a:ea typeface="MS PGothic" charset="-128"/>
            </a:endParaRPr>
          </a:p>
          <a:p>
            <a:r>
              <a:rPr lang="en-US" altLang="en-US" dirty="0">
                <a:latin typeface="Times New Roman" charset="0"/>
                <a:ea typeface="MS PGothic" charset="-128"/>
              </a:rPr>
              <a:t>       b.    Control external bleeding.</a:t>
            </a:r>
            <a:endParaRPr lang="en-IN" altLang="en-US" dirty="0">
              <a:latin typeface="Times New Roman" charset="0"/>
              <a:ea typeface="MS PGothic" charset="-128"/>
            </a:endParaRPr>
          </a:p>
          <a:p>
            <a:r>
              <a:rPr lang="en-US" altLang="en-US" dirty="0">
                <a:latin typeface="Times New Roman" charset="0"/>
                <a:ea typeface="MS PGothic" charset="-128"/>
              </a:rPr>
              <a:t>       c.    Provide treatment for shock (if applicable) and transport rapidly.</a:t>
            </a:r>
            <a:endParaRPr lang="en-IN" altLang="en-US" dirty="0">
              <a:latin typeface="Times New Roman" charset="0"/>
              <a:ea typeface="MS PGothic" charset="-128"/>
            </a:endParaRPr>
          </a:p>
          <a:p>
            <a:r>
              <a:rPr lang="en-US" altLang="en-US" dirty="0">
                <a:latin typeface="Times New Roman" charset="0"/>
                <a:ea typeface="MS PGothic" charset="-128"/>
              </a:rPr>
              <a:t>       d.    If internal bleeding is suspected, apply high-flow oxygen via a nonrebreathing mask and provide rapid transport.</a:t>
            </a:r>
            <a:endParaRPr lang="en-IN" altLang="en-US" dirty="0">
              <a:latin typeface="Times New Roman" charset="0"/>
              <a:ea typeface="MS PGothic" charset="-128"/>
            </a:endParaRPr>
          </a:p>
          <a:p>
            <a:r>
              <a:rPr lang="en-US" altLang="en-US" dirty="0">
                <a:latin typeface="Times New Roman" charset="0"/>
                <a:ea typeface="MS PGothic" charset="-128"/>
              </a:rPr>
              <a:t>       e.    Do not delay transport of a patient to complete an assessment.</a:t>
            </a:r>
          </a:p>
        </p:txBody>
      </p:sp>
    </p:spTree>
    <p:extLst>
      <p:ext uri="{BB962C8B-B14F-4D97-AF65-F5344CB8AC3E}">
        <p14:creationId xmlns:p14="http://schemas.microsoft.com/office/powerpoint/2010/main" val="9207236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Communication and documentation</a:t>
            </a:r>
            <a:endParaRPr lang="en-IN" altLang="en-US" dirty="0">
              <a:latin typeface="Times New Roman" charset="0"/>
              <a:ea typeface="MS PGothic" charset="-128"/>
            </a:endParaRPr>
          </a:p>
          <a:p>
            <a:r>
              <a:rPr lang="en-US" altLang="en-US" dirty="0">
                <a:latin typeface="Times New Roman" charset="0"/>
                <a:ea typeface="MS PGothic" charset="-128"/>
              </a:rPr>
              <a:t>       a.    Recognize, estimate, and report the amount of blood loss and how rapidly or over what period of time it occurred.</a:t>
            </a:r>
            <a:endParaRPr lang="en-IN" altLang="en-US" dirty="0">
              <a:latin typeface="Times New Roman" charset="0"/>
              <a:ea typeface="MS PGothic" charset="-128"/>
            </a:endParaRPr>
          </a:p>
          <a:p>
            <a:r>
              <a:rPr lang="en-US" altLang="en-US" dirty="0">
                <a:latin typeface="Times New Roman" charset="0"/>
                <a:ea typeface="MS PGothic" charset="-128"/>
              </a:rPr>
              <a:t>       b.    </a:t>
            </a:r>
            <a:r>
              <a:rPr lang="en-US" sz="1200" kern="1200" dirty="0">
                <a:solidFill>
                  <a:schemeClr val="tx1"/>
                </a:solidFill>
                <a:effectLst/>
                <a:latin typeface="Times New Roman" pitchFamily="18" charset="0"/>
                <a:ea typeface="MS PGothic" pitchFamily="34" charset="-128"/>
                <a:cs typeface="+mn-cs"/>
              </a:rPr>
              <a:t>Communicate all relevant information to the staff at the receiving hospital, including all injuries, the care provided, and the patient’s response</a:t>
            </a:r>
            <a:endParaRPr lang="en-US" altLang="en-US" dirty="0">
              <a:latin typeface="Times New Roman" charset="0"/>
              <a:ea typeface="MS PGothic" charset="-128"/>
            </a:endParaRP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BB2C6AE-0C52-344C-A109-9312909DCBC5}" type="slidenum">
              <a:rPr lang="en-US" altLang="en-US" sz="1200"/>
              <a:pPr eaLnBrk="1" hangingPunct="1"/>
              <a:t>50</a:t>
            </a:fld>
            <a:endParaRPr lang="en-US" altLang="en-US" sz="1200" dirty="0"/>
          </a:p>
        </p:txBody>
      </p:sp>
    </p:spTree>
    <p:extLst>
      <p:ext uri="{BB962C8B-B14F-4D97-AF65-F5344CB8AC3E}">
        <p14:creationId xmlns:p14="http://schemas.microsoft.com/office/powerpoint/2010/main" val="1982406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 Anatomy and Physiology of the Cardiovascular System</a:t>
            </a:r>
          </a:p>
          <a:p>
            <a:r>
              <a:rPr lang="en-US" altLang="en-US" dirty="0">
                <a:latin typeface="Times New Roman" charset="0"/>
                <a:ea typeface="MS PGothic" charset="-128"/>
              </a:rPr>
              <a:t>A.    The cardiovascular system circulates blood to all the body’s cells and tissues.</a:t>
            </a:r>
            <a:endParaRPr lang="en-IN" altLang="en-US" dirty="0">
              <a:latin typeface="Times New Roman" charset="0"/>
              <a:ea typeface="MS PGothic" charset="-128"/>
            </a:endParaRPr>
          </a:p>
          <a:p>
            <a:r>
              <a:rPr lang="en-US" altLang="en-US" dirty="0">
                <a:latin typeface="Times New Roman" charset="0"/>
                <a:ea typeface="MS PGothic" charset="-128"/>
              </a:rPr>
              <a:t>	1.    Delivers oxygen and nutrients</a:t>
            </a:r>
            <a:endParaRPr lang="en-IN" altLang="en-US" dirty="0">
              <a:latin typeface="Times New Roman" charset="0"/>
              <a:ea typeface="MS PGothic" charset="-128"/>
            </a:endParaRPr>
          </a:p>
          <a:p>
            <a:r>
              <a:rPr lang="en-US" altLang="en-US" dirty="0">
                <a:latin typeface="Times New Roman" charset="0"/>
                <a:ea typeface="MS PGothic" charset="-128"/>
              </a:rPr>
              <a:t>	2.    Carries away metabolic waste products</a:t>
            </a:r>
            <a:endParaRPr lang="en-IN" altLang="en-US" dirty="0">
              <a:latin typeface="Times New Roman" charset="0"/>
              <a:ea typeface="MS PGothic" charset="-128"/>
            </a:endParaRPr>
          </a:p>
          <a:p>
            <a:r>
              <a:rPr lang="en-US" altLang="en-US" dirty="0">
                <a:latin typeface="Times New Roman" charset="0"/>
                <a:ea typeface="MS PGothic" charset="-128"/>
              </a:rPr>
              <a:t>	3.    Responsible for supplying and maintaining adequate blood flow</a:t>
            </a:r>
          </a:p>
        </p:txBody>
      </p:sp>
    </p:spTree>
    <p:extLst>
      <p:ext uri="{BB962C8B-B14F-4D97-AF65-F5344CB8AC3E}">
        <p14:creationId xmlns:p14="http://schemas.microsoft.com/office/powerpoint/2010/main" val="19052354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 Emergency Medical Care for External Bleeding</a:t>
            </a:r>
          </a:p>
          <a:p>
            <a:r>
              <a:rPr lang="en-US" altLang="en-US" dirty="0">
                <a:latin typeface="Times New Roman" charset="0"/>
                <a:ea typeface="MS PGothic" charset="-128"/>
              </a:rPr>
              <a:t>A.    Follow standard precautions.</a:t>
            </a:r>
            <a:endParaRPr lang="en-IN" altLang="en-US" dirty="0">
              <a:latin typeface="Times New Roman" charset="0"/>
              <a:ea typeface="MS PGothic" charset="-128"/>
            </a:endParaRPr>
          </a:p>
          <a:p>
            <a:r>
              <a:rPr lang="en-US" altLang="en-US" dirty="0">
                <a:latin typeface="Times New Roman" charset="0"/>
                <a:ea typeface="MS PGothic" charset="-128"/>
              </a:rPr>
              <a:t>       1.    Wear gloves, eye protection, and possibly a mask or gown.</a:t>
            </a:r>
            <a:endParaRPr lang="en-IN" altLang="en-US" dirty="0">
              <a:latin typeface="Times New Roman" charset="0"/>
              <a:ea typeface="MS PGothic" charset="-128"/>
            </a:endParaRPr>
          </a:p>
          <a:p>
            <a:r>
              <a:rPr lang="en-US" altLang="en-US" dirty="0">
                <a:latin typeface="Times New Roman" charset="0"/>
                <a:ea typeface="MS PGothic" charset="-128"/>
              </a:rPr>
              <a:t>       2.    Make sure that the patient has an open airway and is breathing adequately.</a:t>
            </a:r>
            <a:endParaRPr lang="en-IN" altLang="en-US" dirty="0">
              <a:latin typeface="Times New Roman" charset="0"/>
              <a:ea typeface="MS PGothic" charset="-128"/>
            </a:endParaRPr>
          </a:p>
          <a:p>
            <a:r>
              <a:rPr lang="en-US" altLang="en-US" dirty="0">
                <a:latin typeface="Times New Roman" charset="0"/>
                <a:ea typeface="MS PGothic" charset="-128"/>
              </a:rPr>
              <a:t>       3.    Provide high-flow oxygen.</a:t>
            </a:r>
            <a:endParaRPr lang="en-IN" altLang="en-US" dirty="0">
              <a:latin typeface="Times New Roman" charset="0"/>
              <a:ea typeface="MS PGothic" charset="-128"/>
            </a:endParaRPr>
          </a:p>
          <a:p>
            <a:r>
              <a:rPr lang="en-US" altLang="en-US" dirty="0">
                <a:latin typeface="Times New Roman" charset="0"/>
                <a:ea typeface="MS PGothic" charset="-128"/>
              </a:rPr>
              <a:t>       4.    If obvious, life-threatening bleeding is present, control it as quickly as possible.</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953967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Several methods are available to control external bleeding.</a:t>
            </a:r>
            <a:endParaRPr lang="en-IN" altLang="en-US" dirty="0">
              <a:latin typeface="Times New Roman" charset="0"/>
              <a:ea typeface="MS PGothic" charset="-128"/>
            </a:endParaRPr>
          </a:p>
          <a:p>
            <a:r>
              <a:rPr lang="en-US" altLang="en-US" dirty="0">
                <a:latin typeface="Times New Roman" charset="0"/>
                <a:ea typeface="MS PGothic" charset="-128"/>
              </a:rPr>
              <a:t>       1.    Direct, even pressure </a:t>
            </a:r>
            <a:endParaRPr lang="en-IN" altLang="en-US" dirty="0">
              <a:latin typeface="Times New Roman" charset="0"/>
              <a:ea typeface="MS PGothic" charset="-128"/>
            </a:endParaRPr>
          </a:p>
          <a:p>
            <a:r>
              <a:rPr lang="en-US" altLang="en-US" dirty="0">
                <a:latin typeface="Times New Roman" charset="0"/>
                <a:ea typeface="MS PGothic" charset="-128"/>
              </a:rPr>
              <a:t>       2.    Pressure dressings and/or splints</a:t>
            </a:r>
            <a:endParaRPr lang="en-IN" altLang="en-US" dirty="0">
              <a:latin typeface="Times New Roman" charset="0"/>
              <a:ea typeface="MS PGothic" charset="-128"/>
            </a:endParaRPr>
          </a:p>
          <a:p>
            <a:r>
              <a:rPr lang="en-US" altLang="en-US" dirty="0">
                <a:latin typeface="Times New Roman" charset="0"/>
                <a:ea typeface="MS PGothic" charset="-128"/>
              </a:rPr>
              <a:t>       3.    Tourniquets</a:t>
            </a:r>
          </a:p>
          <a:p>
            <a:r>
              <a:rPr lang="en-US" sz="1200"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4.    Hemostatic dressing</a:t>
            </a:r>
          </a:p>
          <a:p>
            <a:r>
              <a:rPr lang="en-US" sz="1200" kern="1200" dirty="0">
                <a:solidFill>
                  <a:schemeClr val="tx1"/>
                </a:solidFill>
                <a:effectLst/>
                <a:latin typeface="Times New Roman" pitchFamily="18" charset="0"/>
                <a:ea typeface="MS PGothic" pitchFamily="34" charset="-128"/>
                <a:cs typeface="+mn-cs"/>
              </a:rPr>
              <a:t>       5.    Wound packing </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13098387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Direct pressure</a:t>
            </a:r>
            <a:endParaRPr lang="en-IN" altLang="en-US" dirty="0">
              <a:latin typeface="Times New Roman" charset="0"/>
              <a:ea typeface="MS PGothic" charset="-128"/>
            </a:endParaRPr>
          </a:p>
          <a:p>
            <a:r>
              <a:rPr lang="en-US" altLang="en-US" dirty="0">
                <a:latin typeface="Times New Roman" charset="0"/>
                <a:ea typeface="MS PGothic" charset="-128"/>
              </a:rPr>
              <a:t>       1.    Most common and effective way to control external bleeding</a:t>
            </a:r>
            <a:endParaRPr lang="en-IN" altLang="en-US" dirty="0">
              <a:latin typeface="Times New Roman" charset="0"/>
              <a:ea typeface="MS PGothic" charset="-128"/>
            </a:endParaRPr>
          </a:p>
          <a:p>
            <a:r>
              <a:rPr lang="en-US" altLang="en-US" dirty="0">
                <a:latin typeface="Times New Roman" charset="0"/>
                <a:ea typeface="MS PGothic" charset="-128"/>
              </a:rPr>
              <a:t>       2.    Pressure stops the flow of blood and permits normal coagulation to occur.</a:t>
            </a:r>
            <a:endParaRPr lang="en-IN" altLang="en-US" dirty="0">
              <a:latin typeface="Times New Roman" charset="0"/>
              <a:ea typeface="MS PGothic" charset="-128"/>
            </a:endParaRPr>
          </a:p>
          <a:p>
            <a:r>
              <a:rPr lang="en-US" altLang="en-US" dirty="0">
                <a:latin typeface="Times New Roman" charset="0"/>
                <a:ea typeface="MS PGothic" charset="-128"/>
              </a:rPr>
              <a:t>       3.    Apply pressure with your gloved fingertip or hand over the top of a sterile dressing.</a:t>
            </a:r>
            <a:endParaRPr lang="en-IN" altLang="en-US" dirty="0">
              <a:latin typeface="Times New Roman" charset="0"/>
              <a:ea typeface="MS PGothic" charset="-128"/>
            </a:endParaRPr>
          </a:p>
          <a:p>
            <a:r>
              <a:rPr lang="en-US" altLang="en-US" dirty="0">
                <a:latin typeface="Times New Roman" charset="0"/>
                <a:ea typeface="MS PGothic" charset="-128"/>
              </a:rPr>
              <a:t>       4.    For an object protruding from the wound, apply bulky dressings to stabilize the object in place, and apply pressure as best you can.</a:t>
            </a:r>
            <a:endParaRPr lang="en-IN" altLang="en-US" dirty="0">
              <a:latin typeface="Times New Roman" charset="0"/>
              <a:ea typeface="MS PGothic" charset="-128"/>
            </a:endParaRPr>
          </a:p>
          <a:p>
            <a:r>
              <a:rPr lang="en-US" altLang="en-US" dirty="0">
                <a:latin typeface="Times New Roman" charset="0"/>
                <a:ea typeface="MS PGothic" charset="-128"/>
              </a:rPr>
              <a:t>       5.    Hold uninterrupted pressure for at least 5 minutes.</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8EA3E3A-9D90-9C44-AC76-38BF53939B39}" type="slidenum">
              <a:rPr lang="en-US" altLang="en-US" sz="1200"/>
              <a:pPr eaLnBrk="1" hangingPunct="1"/>
              <a:t>53</a:t>
            </a:fld>
            <a:endParaRPr lang="en-US" altLang="en-US" sz="1200" dirty="0"/>
          </a:p>
        </p:txBody>
      </p:sp>
    </p:spTree>
    <p:extLst>
      <p:ext uri="{BB962C8B-B14F-4D97-AF65-F5344CB8AC3E}">
        <p14:creationId xmlns:p14="http://schemas.microsoft.com/office/powerpoint/2010/main" val="6052411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Pressure dressing</a:t>
            </a:r>
            <a:endParaRPr lang="en-IN" altLang="en-US" dirty="0">
              <a:latin typeface="Times New Roman" charset="0"/>
              <a:ea typeface="MS PGothic" charset="-128"/>
            </a:endParaRPr>
          </a:p>
          <a:p>
            <a:r>
              <a:rPr lang="en-US" altLang="en-US" dirty="0">
                <a:latin typeface="Times New Roman" charset="0"/>
                <a:ea typeface="MS PGothic" charset="-128"/>
              </a:rPr>
              <a:t>       1.    Firmly wrap a sterile, self-adhering roller bandage around the entire wound.</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2.    Stretch the bandage tight enough to control bleeding.</a:t>
            </a:r>
          </a:p>
          <a:p>
            <a:r>
              <a:rPr lang="en-US" sz="1200" kern="1200" dirty="0">
                <a:solidFill>
                  <a:schemeClr val="tx1"/>
                </a:solidFill>
                <a:effectLst/>
                <a:latin typeface="Times New Roman" pitchFamily="18" charset="0"/>
                <a:ea typeface="MS PGothic" pitchFamily="34" charset="-128"/>
                <a:cs typeface="+mn-cs"/>
              </a:rPr>
              <a:t>              a.   You should still be able to palpate a distal pulse on the injured extremity after applying the dressing.</a:t>
            </a:r>
          </a:p>
          <a:p>
            <a:r>
              <a:rPr lang="en-US" sz="1200" kern="1200" dirty="0">
                <a:solidFill>
                  <a:schemeClr val="tx1"/>
                </a:solidFill>
                <a:effectLst/>
                <a:latin typeface="Times New Roman" pitchFamily="18" charset="0"/>
                <a:ea typeface="MS PGothic" pitchFamily="34" charset="-128"/>
                <a:cs typeface="+mn-cs"/>
              </a:rPr>
              <a:t>       3.    Do not remove a dressing until a physician has evaluated the patient.</a:t>
            </a:r>
          </a:p>
          <a:p>
            <a:r>
              <a:rPr lang="en-US" sz="1200" kern="1200" dirty="0">
                <a:solidFill>
                  <a:schemeClr val="tx1"/>
                </a:solidFill>
                <a:effectLst/>
                <a:latin typeface="Times New Roman" pitchFamily="18" charset="0"/>
                <a:ea typeface="MS PGothic" pitchFamily="34" charset="-128"/>
                <a:cs typeface="+mn-cs"/>
              </a:rPr>
              <a:t>              a.   Apply additional manual pressure through the dressing.</a:t>
            </a:r>
          </a:p>
          <a:p>
            <a:r>
              <a:rPr lang="en-US" sz="1200" kern="1200" dirty="0">
                <a:solidFill>
                  <a:schemeClr val="tx1"/>
                </a:solidFill>
                <a:effectLst/>
                <a:latin typeface="Times New Roman" pitchFamily="18" charset="0"/>
                <a:ea typeface="MS PGothic" pitchFamily="34" charset="-128"/>
                <a:cs typeface="+mn-cs"/>
              </a:rPr>
              <a:t>              b.   If necessary, add more dressings over the first.</a:t>
            </a:r>
          </a:p>
          <a:p>
            <a:r>
              <a:rPr lang="en-US" sz="1200" kern="1200" dirty="0">
                <a:solidFill>
                  <a:schemeClr val="tx1"/>
                </a:solidFill>
                <a:effectLst/>
                <a:latin typeface="Times New Roman" pitchFamily="18" charset="0"/>
                <a:ea typeface="MS PGothic" pitchFamily="34" charset="-128"/>
                <a:cs typeface="+mn-cs"/>
              </a:rPr>
              <a:t>       4.   The tourniquet is useful if a patient has substantial bleeding from an extremity injury that cannot be controlled with direct pressure.</a:t>
            </a:r>
          </a:p>
          <a:p>
            <a:r>
              <a:rPr lang="en-US" sz="1200" kern="1200" dirty="0">
                <a:solidFill>
                  <a:schemeClr val="tx1"/>
                </a:solidFill>
                <a:effectLst/>
                <a:latin typeface="Times New Roman" pitchFamily="18" charset="0"/>
                <a:ea typeface="MS PGothic" pitchFamily="34" charset="-128"/>
                <a:cs typeface="+mn-cs"/>
              </a:rPr>
              <a:t>             a.   Apply the tourniquet above the level of bleeding </a:t>
            </a:r>
          </a:p>
          <a:p>
            <a:r>
              <a:rPr lang="en-US" sz="1200" kern="1200" dirty="0">
                <a:solidFill>
                  <a:schemeClr val="tx1"/>
                </a:solidFill>
                <a:effectLst/>
                <a:latin typeface="Times New Roman" pitchFamily="18" charset="0"/>
                <a:ea typeface="MS PGothic" pitchFamily="34" charset="-128"/>
                <a:cs typeface="+mn-cs"/>
              </a:rPr>
              <a:t>             b.   If this is not possible, consider a junctional tourniquet or wound packing with a hemostatic dressing if available.</a:t>
            </a:r>
          </a:p>
          <a:p>
            <a:r>
              <a:rPr lang="en-US" sz="1200" kern="1200" dirty="0">
                <a:solidFill>
                  <a:schemeClr val="tx1"/>
                </a:solidFill>
                <a:effectLst/>
                <a:latin typeface="Times New Roman" pitchFamily="18" charset="0"/>
                <a:ea typeface="MS PGothic" pitchFamily="34" charset="-128"/>
                <a:cs typeface="+mn-cs"/>
              </a:rPr>
              <a:t>       5.   Follow </a:t>
            </a:r>
            <a:r>
              <a:rPr lang="en-US" sz="1200" b="1" kern="1200" dirty="0">
                <a:solidFill>
                  <a:schemeClr val="tx1"/>
                </a:solidFill>
                <a:effectLst/>
                <a:latin typeface="Times New Roman" pitchFamily="18" charset="0"/>
                <a:ea typeface="MS PGothic" pitchFamily="34" charset="-128"/>
                <a:cs typeface="+mn-cs"/>
              </a:rPr>
              <a:t>Skill Drill 26-1</a:t>
            </a:r>
            <a:r>
              <a:rPr lang="en-US" sz="1200" kern="1200" dirty="0">
                <a:solidFill>
                  <a:schemeClr val="tx1"/>
                </a:solidFill>
                <a:effectLst/>
                <a:latin typeface="Times New Roman" pitchFamily="18" charset="0"/>
                <a:ea typeface="MS PGothic" pitchFamily="34" charset="-128"/>
                <a:cs typeface="+mn-cs"/>
              </a:rPr>
              <a:t> to demonstrate the basic techniques to control external bleeding.</a:t>
            </a: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33B94B3-B70C-8542-80F1-DDEFC27B1218}" type="slidenum">
              <a:rPr lang="en-US" altLang="en-US" sz="1200"/>
              <a:pPr eaLnBrk="1" hangingPunct="1"/>
              <a:t>54</a:t>
            </a:fld>
            <a:endParaRPr lang="en-US" altLang="en-US" sz="1200" dirty="0"/>
          </a:p>
        </p:txBody>
      </p:sp>
    </p:spTree>
    <p:extLst>
      <p:ext uri="{BB962C8B-B14F-4D97-AF65-F5344CB8AC3E}">
        <p14:creationId xmlns:p14="http://schemas.microsoft.com/office/powerpoint/2010/main" val="18054726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E</a:t>
            </a:r>
            <a:r>
              <a:rPr lang="en-US" sz="1200" b="1" kern="1200" dirty="0">
                <a:solidFill>
                  <a:schemeClr val="tx1"/>
                </a:solidFill>
                <a:effectLst/>
                <a:latin typeface="Times New Roman" pitchFamily="18" charset="0"/>
                <a:ea typeface="MS PGothic" pitchFamily="34" charset="-128"/>
                <a:cs typeface="+mn-cs"/>
              </a:rPr>
              <a:t>.   </a:t>
            </a:r>
            <a:r>
              <a:rPr lang="en-US" sz="1200" b="0" kern="1200" dirty="0">
                <a:solidFill>
                  <a:schemeClr val="tx1"/>
                </a:solidFill>
                <a:effectLst/>
                <a:latin typeface="Times New Roman" pitchFamily="18" charset="0"/>
                <a:ea typeface="MS PGothic" pitchFamily="34" charset="-128"/>
                <a:cs typeface="+mn-cs"/>
              </a:rPr>
              <a:t>Wound packing and hemostatic dressings</a:t>
            </a:r>
          </a:p>
          <a:p>
            <a:r>
              <a:rPr lang="en-US" sz="1200" kern="1200" dirty="0">
                <a:solidFill>
                  <a:schemeClr val="tx1"/>
                </a:solidFill>
                <a:effectLst/>
                <a:latin typeface="Times New Roman" pitchFamily="18" charset="0"/>
                <a:ea typeface="MS PGothic" pitchFamily="34" charset="-128"/>
                <a:cs typeface="+mn-cs"/>
              </a:rPr>
              <a:t>      1.    Gauze can be packed into larger wounds to control hemorrhage when direct pressure is not adequate, or application of a tourniquet is not possible.</a:t>
            </a:r>
          </a:p>
          <a:p>
            <a:r>
              <a:rPr lang="en-US" sz="1200" kern="1200" dirty="0">
                <a:solidFill>
                  <a:schemeClr val="tx1"/>
                </a:solidFill>
                <a:effectLst/>
                <a:latin typeface="Times New Roman" pitchFamily="18" charset="0"/>
                <a:ea typeface="MS PGothic" pitchFamily="34" charset="-128"/>
                <a:cs typeface="+mn-cs"/>
              </a:rPr>
              <a:t>      2.    A hemostatic dressing is impregnated with a chemical compound that slows or stops bleeding by promoting clot formation. </a:t>
            </a:r>
          </a:p>
          <a:p>
            <a:r>
              <a:rPr lang="en-US" sz="1200" kern="1200" dirty="0">
                <a:solidFill>
                  <a:schemeClr val="tx1"/>
                </a:solidFill>
                <a:effectLst/>
                <a:latin typeface="Times New Roman" pitchFamily="18" charset="0"/>
                <a:ea typeface="MS PGothic" pitchFamily="34" charset="-128"/>
                <a:cs typeface="+mn-cs"/>
              </a:rPr>
              <a:t>             a.   Can be used together with wound packing and direct pressure when direct pressure alone is ineffective or when tourniquet placement is otherwise impossible.</a:t>
            </a:r>
          </a:p>
          <a:p>
            <a:r>
              <a:rPr lang="en-US" sz="1200" kern="1200" dirty="0">
                <a:solidFill>
                  <a:schemeClr val="tx1"/>
                </a:solidFill>
                <a:effectLst/>
                <a:latin typeface="Times New Roman" pitchFamily="18" charset="0"/>
                <a:ea typeface="MS PGothic" pitchFamily="34" charset="-128"/>
                <a:cs typeface="+mn-cs"/>
              </a:rPr>
              <a:t>      3.   Follow </a:t>
            </a:r>
            <a:r>
              <a:rPr lang="en-US" sz="1200" b="1" kern="1200" dirty="0">
                <a:solidFill>
                  <a:schemeClr val="tx1"/>
                </a:solidFill>
                <a:effectLst/>
                <a:latin typeface="Times New Roman" pitchFamily="18" charset="0"/>
                <a:ea typeface="MS PGothic" pitchFamily="34" charset="-128"/>
                <a:cs typeface="+mn-cs"/>
              </a:rPr>
              <a:t>Skill Drill 26-2</a:t>
            </a:r>
            <a:r>
              <a:rPr lang="en-US" sz="1200" kern="1200" dirty="0">
                <a:solidFill>
                  <a:schemeClr val="tx1"/>
                </a:solidFill>
                <a:effectLst/>
                <a:latin typeface="Times New Roman" pitchFamily="18" charset="0"/>
                <a:ea typeface="MS PGothic" pitchFamily="34" charset="-128"/>
                <a:cs typeface="+mn-cs"/>
              </a:rPr>
              <a:t> to demonstrate the basic techniques for packing a wound.</a:t>
            </a: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20D1F61-7069-494D-B938-973F5B39BAD2}" type="slidenum">
              <a:rPr lang="en-US" altLang="en-US" sz="1200"/>
              <a:pPr eaLnBrk="1" hangingPunct="1"/>
              <a:t>55</a:t>
            </a:fld>
            <a:endParaRPr lang="en-US" altLang="en-US" sz="1200" dirty="0"/>
          </a:p>
        </p:txBody>
      </p:sp>
    </p:spTree>
    <p:extLst>
      <p:ext uri="{BB962C8B-B14F-4D97-AF65-F5344CB8AC3E}">
        <p14:creationId xmlns:p14="http://schemas.microsoft.com/office/powerpoint/2010/main" val="19478702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b="0" kern="1200" dirty="0">
                <a:solidFill>
                  <a:schemeClr val="tx1"/>
                </a:solidFill>
                <a:effectLst/>
                <a:latin typeface="Times New Roman" pitchFamily="18" charset="0"/>
                <a:ea typeface="MS PGothic" pitchFamily="34" charset="-128"/>
                <a:cs typeface="+mn-cs"/>
              </a:rPr>
              <a:t>F.   Tourniquets</a:t>
            </a:r>
          </a:p>
          <a:p>
            <a:r>
              <a:rPr lang="en-US" sz="1200" kern="1200" dirty="0">
                <a:solidFill>
                  <a:schemeClr val="tx1"/>
                </a:solidFill>
                <a:effectLst/>
                <a:latin typeface="Times New Roman" pitchFamily="18" charset="0"/>
                <a:ea typeface="MS PGothic" pitchFamily="34" charset="-128"/>
                <a:cs typeface="+mn-cs"/>
              </a:rPr>
              <a:t>       1.   If direct pressure does not control extremity bleeding, then use a tourniquet.</a:t>
            </a:r>
          </a:p>
          <a:p>
            <a:r>
              <a:rPr lang="en-US" sz="1200" kern="1200" dirty="0">
                <a:solidFill>
                  <a:schemeClr val="tx1"/>
                </a:solidFill>
                <a:effectLst/>
                <a:latin typeface="Times New Roman" pitchFamily="18" charset="0"/>
                <a:ea typeface="MS PGothic" pitchFamily="34" charset="-128"/>
                <a:cs typeface="+mn-cs"/>
              </a:rPr>
              <a:t>             a.   A tourniquet is only useful if a patient has substantial bleeding from an extremity injury</a:t>
            </a:r>
          </a:p>
          <a:p>
            <a:r>
              <a:rPr lang="en-US" sz="1200" kern="1200" dirty="0">
                <a:solidFill>
                  <a:schemeClr val="tx1"/>
                </a:solidFill>
                <a:effectLst/>
                <a:latin typeface="Times New Roman" pitchFamily="18" charset="0"/>
                <a:ea typeface="MS PGothic" pitchFamily="34" charset="-128"/>
                <a:cs typeface="+mn-cs"/>
              </a:rPr>
              <a:t>       2.   Follow the steps in </a:t>
            </a:r>
            <a:r>
              <a:rPr lang="en-US" sz="1200" b="1" kern="1200" dirty="0">
                <a:solidFill>
                  <a:schemeClr val="tx1"/>
                </a:solidFill>
                <a:effectLst/>
                <a:latin typeface="Times New Roman" pitchFamily="18" charset="0"/>
                <a:ea typeface="MS PGothic" pitchFamily="34" charset="-128"/>
                <a:cs typeface="+mn-cs"/>
              </a:rPr>
              <a:t>Skill Drill 26-3 </a:t>
            </a:r>
            <a:r>
              <a:rPr lang="en-US" sz="1200" kern="1200" dirty="0">
                <a:solidFill>
                  <a:schemeClr val="tx1"/>
                </a:solidFill>
                <a:effectLst/>
                <a:latin typeface="Times New Roman" pitchFamily="18" charset="0"/>
                <a:ea typeface="MS PGothic" pitchFamily="34" charset="-128"/>
                <a:cs typeface="+mn-cs"/>
              </a:rPr>
              <a:t>to demonstrate applying commercial tourniquet.</a:t>
            </a:r>
          </a:p>
          <a:p>
            <a:r>
              <a:rPr lang="en-US" altLang="en-US" dirty="0">
                <a:latin typeface="Times New Roman" charset="0"/>
                <a:ea typeface="MS PGothic" charset="-128"/>
              </a:rPr>
              <a:t>	</a:t>
            </a: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28D0BC7-1A9C-7843-861B-5CB5C594255A}" type="slidenum">
              <a:rPr lang="en-US" altLang="en-US" sz="1200"/>
              <a:pPr eaLnBrk="1" hangingPunct="1"/>
              <a:t>56</a:t>
            </a:fld>
            <a:endParaRPr lang="en-US" altLang="en-US" sz="1200" dirty="0"/>
          </a:p>
        </p:txBody>
      </p:sp>
    </p:spTree>
    <p:extLst>
      <p:ext uri="{BB962C8B-B14F-4D97-AF65-F5344CB8AC3E}">
        <p14:creationId xmlns:p14="http://schemas.microsoft.com/office/powerpoint/2010/main" val="16141567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b="0" kern="1200" dirty="0">
                <a:solidFill>
                  <a:schemeClr val="tx1"/>
                </a:solidFill>
                <a:effectLst/>
                <a:latin typeface="Times New Roman" pitchFamily="18" charset="0"/>
                <a:ea typeface="MS PGothic" pitchFamily="34" charset="-128"/>
                <a:cs typeface="+mn-cs"/>
              </a:rPr>
              <a:t>G.   Junctional tourniquets</a:t>
            </a:r>
          </a:p>
          <a:p>
            <a:r>
              <a:rPr lang="en-US" sz="1200" kern="1200" dirty="0">
                <a:solidFill>
                  <a:schemeClr val="tx1"/>
                </a:solidFill>
                <a:effectLst/>
                <a:latin typeface="Times New Roman" pitchFamily="18" charset="0"/>
                <a:ea typeface="MS PGothic" pitchFamily="34" charset="-128"/>
                <a:cs typeface="+mn-cs"/>
              </a:rPr>
              <a:t>       1.   Allow for proximal compression of life-threatening bleeding in areas where standard tourniquet application is not possible, such as the groin or axilla.</a:t>
            </a:r>
          </a:p>
          <a:p>
            <a:r>
              <a:rPr lang="en-US" sz="1200" kern="1200" dirty="0">
                <a:solidFill>
                  <a:schemeClr val="tx1"/>
                </a:solidFill>
                <a:effectLst/>
                <a:latin typeface="Times New Roman" pitchFamily="18" charset="0"/>
                <a:ea typeface="MS PGothic" pitchFamily="34" charset="-128"/>
                <a:cs typeface="+mn-cs"/>
              </a:rPr>
              <a:t>       2.   May be indicated for severe hemorrhage at the junction of the torso with the arms or legs.</a:t>
            </a:r>
          </a:p>
          <a:p>
            <a:r>
              <a:rPr lang="en-US" sz="1200" kern="1200" dirty="0">
                <a:solidFill>
                  <a:schemeClr val="tx1"/>
                </a:solidFill>
                <a:effectLst/>
                <a:latin typeface="Times New Roman" pitchFamily="18" charset="0"/>
                <a:ea typeface="MS PGothic" pitchFamily="34" charset="-128"/>
                <a:cs typeface="+mn-cs"/>
              </a:rPr>
              <a:t>       3.   Some junctional tourniquets may be used as a pelvic binder.</a:t>
            </a: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28D0BC7-1A9C-7843-861B-5CB5C594255A}" type="slidenum">
              <a:rPr lang="en-US" altLang="en-US" sz="1200"/>
              <a:pPr eaLnBrk="1" hangingPunct="1"/>
              <a:t>57</a:t>
            </a:fld>
            <a:endParaRPr lang="en-US" altLang="en-US" sz="1200" dirty="0"/>
          </a:p>
        </p:txBody>
      </p:sp>
    </p:spTree>
    <p:extLst>
      <p:ext uri="{BB962C8B-B14F-4D97-AF65-F5344CB8AC3E}">
        <p14:creationId xmlns:p14="http://schemas.microsoft.com/office/powerpoint/2010/main" val="16392160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lphaUcPeriod" startAt="8"/>
            </a:pPr>
            <a:r>
              <a:rPr lang="en-US" altLang="en-US" dirty="0">
                <a:latin typeface="Times New Roman" charset="0"/>
                <a:ea typeface="MS PGothic" charset="-128"/>
              </a:rPr>
              <a:t>Splints</a:t>
            </a:r>
          </a:p>
          <a:p>
            <a:pPr marL="0" indent="0">
              <a:buNone/>
            </a:pPr>
            <a:r>
              <a:rPr lang="en-US" altLang="en-US" dirty="0">
                <a:latin typeface="Times New Roman" charset="0"/>
                <a:ea typeface="MS PGothic" charset="-128"/>
              </a:rPr>
              <a:t>      1.   Air splints</a:t>
            </a:r>
            <a:endParaRPr lang="en-IN"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            a.   Can control internal or external bleeding associated with severe extremity injuries</a:t>
            </a:r>
          </a:p>
          <a:p>
            <a:r>
              <a:rPr lang="en-US" sz="1200" kern="1200" dirty="0">
                <a:solidFill>
                  <a:schemeClr val="tx1"/>
                </a:solidFill>
                <a:effectLst/>
                <a:latin typeface="Times New Roman" pitchFamily="18" charset="0"/>
                <a:ea typeface="MS PGothic" pitchFamily="34" charset="-128"/>
                <a:cs typeface="+mn-cs"/>
              </a:rPr>
              <a:t>            b.   Immobilize fractures</a:t>
            </a:r>
          </a:p>
          <a:p>
            <a:r>
              <a:rPr lang="en-US" sz="1200" kern="1200" dirty="0">
                <a:solidFill>
                  <a:schemeClr val="tx1"/>
                </a:solidFill>
                <a:effectLst/>
                <a:latin typeface="Times New Roman" pitchFamily="18" charset="0"/>
                <a:ea typeface="MS PGothic" pitchFamily="34" charset="-128"/>
                <a:cs typeface="+mn-cs"/>
              </a:rPr>
              <a:t>            c.    Act like a pressure dressing applied to an entire extremity rather than to a small, local area</a:t>
            </a:r>
          </a:p>
          <a:p>
            <a:r>
              <a:rPr lang="en-US" altLang="en-US" dirty="0">
                <a:latin typeface="Times New Roman" charset="0"/>
                <a:ea typeface="MS PGothic" charset="-128"/>
              </a:rPr>
              <a:t>		</a:t>
            </a: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B2650AB-72A8-DC4D-BC75-C2B9768E2415}" type="slidenum">
              <a:rPr lang="en-US" altLang="en-US" sz="1200"/>
              <a:pPr eaLnBrk="1" hangingPunct="1"/>
              <a:t>58</a:t>
            </a:fld>
            <a:endParaRPr lang="en-US" altLang="en-US" sz="1200" dirty="0"/>
          </a:p>
        </p:txBody>
      </p:sp>
    </p:spTree>
    <p:extLst>
      <p:ext uri="{BB962C8B-B14F-4D97-AF65-F5344CB8AC3E}">
        <p14:creationId xmlns:p14="http://schemas.microsoft.com/office/powerpoint/2010/main" val="13114048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0" indent="0">
              <a:buNone/>
            </a:pPr>
            <a:r>
              <a:rPr lang="en-US" altLang="en-US" dirty="0">
                <a:latin typeface="Times New Roman" charset="0"/>
                <a:ea typeface="MS PGothic" charset="-128"/>
              </a:rPr>
              <a:t>1.   Air splints</a:t>
            </a:r>
            <a:endParaRPr lang="en-IN"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            a.   Can control internal or external bleeding associated with severe extremity injuries</a:t>
            </a:r>
          </a:p>
          <a:p>
            <a:r>
              <a:rPr lang="en-US" sz="1200" kern="1200" dirty="0">
                <a:solidFill>
                  <a:schemeClr val="tx1"/>
                </a:solidFill>
                <a:effectLst/>
                <a:latin typeface="Times New Roman" pitchFamily="18" charset="0"/>
                <a:ea typeface="MS PGothic" pitchFamily="34" charset="-128"/>
                <a:cs typeface="+mn-cs"/>
              </a:rPr>
              <a:t>            b.   Immobilize fractures</a:t>
            </a:r>
          </a:p>
          <a:p>
            <a:r>
              <a:rPr lang="en-US" sz="1200" kern="1200" dirty="0">
                <a:solidFill>
                  <a:schemeClr val="tx1"/>
                </a:solidFill>
                <a:effectLst/>
                <a:latin typeface="Times New Roman" pitchFamily="18" charset="0"/>
                <a:ea typeface="MS PGothic" pitchFamily="34" charset="-128"/>
                <a:cs typeface="+mn-cs"/>
              </a:rPr>
              <a:t>            c.    Act like a pressure dressing applied to an entire extremity rather than to a small, local area</a:t>
            </a:r>
          </a:p>
          <a:p>
            <a:endParaRPr lang="en-US" altLang="en-US" dirty="0">
              <a:latin typeface="Times New Roman" charset="0"/>
              <a:ea typeface="MS PGothic" charset="-128"/>
            </a:endParaRP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472225C-9718-7F45-9AF9-3962EA9FCFE8}" type="slidenum">
              <a:rPr lang="en-US" altLang="en-US" sz="1200"/>
              <a:pPr eaLnBrk="1" hangingPunct="1"/>
              <a:t>59</a:t>
            </a:fld>
            <a:endParaRPr lang="en-US" altLang="en-US" sz="1200" dirty="0"/>
          </a:p>
        </p:txBody>
      </p:sp>
    </p:spTree>
    <p:extLst>
      <p:ext uri="{BB962C8B-B14F-4D97-AF65-F5344CB8AC3E}">
        <p14:creationId xmlns:p14="http://schemas.microsoft.com/office/powerpoint/2010/main" val="11568800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b="0" kern="1200" dirty="0">
                <a:solidFill>
                  <a:schemeClr val="tx1"/>
                </a:solidFill>
                <a:effectLst/>
                <a:latin typeface="Times New Roman" pitchFamily="18" charset="0"/>
                <a:ea typeface="MS PGothic" pitchFamily="34" charset="-128"/>
                <a:cs typeface="+mn-cs"/>
              </a:rPr>
              <a:t>I.   Pelvic binder</a:t>
            </a:r>
          </a:p>
          <a:p>
            <a:r>
              <a:rPr lang="en-US" sz="1200" b="1" kern="1200" dirty="0">
                <a:solidFill>
                  <a:schemeClr val="tx1"/>
                </a:solidFill>
                <a:effectLst/>
                <a:latin typeface="Times New Roman" pitchFamily="18" charset="0"/>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n-cs"/>
              </a:rPr>
              <a:t>1.   A type of splint that may be indicated for a suspected closed unstable pelvic fracture</a:t>
            </a:r>
          </a:p>
          <a:p>
            <a:r>
              <a:rPr lang="en-US" sz="1200" kern="1200" dirty="0">
                <a:solidFill>
                  <a:schemeClr val="tx1"/>
                </a:solidFill>
                <a:effectLst/>
                <a:latin typeface="Times New Roman" pitchFamily="18" charset="0"/>
                <a:ea typeface="MS PGothic" pitchFamily="34" charset="-128"/>
                <a:cs typeface="+mn-cs"/>
              </a:rPr>
              <a:t>            a.   Helps to control internal bleeding, specifically bleeding associated with a life-threatening open-book pelvic fracture</a:t>
            </a:r>
          </a:p>
          <a:p>
            <a:endParaRPr lang="en-US" altLang="en-US" dirty="0">
              <a:latin typeface="Times New Roman" charset="0"/>
              <a:ea typeface="MS PGothic" charset="-128"/>
            </a:endParaRP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AFAD6BF-18AA-644C-BF15-EE762D2DA24D}" type="slidenum">
              <a:rPr lang="en-US" altLang="en-US" sz="1200"/>
              <a:pPr eaLnBrk="1" hangingPunct="1"/>
              <a:t>60</a:t>
            </a:fld>
            <a:endParaRPr lang="en-US" altLang="en-US" sz="1200" dirty="0"/>
          </a:p>
        </p:txBody>
      </p:sp>
    </p:spTree>
    <p:extLst>
      <p:ext uri="{BB962C8B-B14F-4D97-AF65-F5344CB8AC3E}">
        <p14:creationId xmlns:p14="http://schemas.microsoft.com/office/powerpoint/2010/main" val="366682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Components</a:t>
            </a:r>
            <a:endParaRPr lang="en-IN" altLang="en-US" dirty="0">
              <a:latin typeface="Times New Roman" charset="0"/>
              <a:ea typeface="MS PGothic" charset="-128"/>
            </a:endParaRPr>
          </a:p>
          <a:p>
            <a:r>
              <a:rPr lang="en-US" altLang="en-US" dirty="0">
                <a:latin typeface="Times New Roman" charset="0"/>
                <a:ea typeface="MS PGothic" charset="-128"/>
              </a:rPr>
              <a:t>       1.    Pump (heart)</a:t>
            </a:r>
            <a:endParaRPr lang="en-IN" altLang="en-US" dirty="0">
              <a:latin typeface="Times New Roman" charset="0"/>
              <a:ea typeface="MS PGothic" charset="-128"/>
            </a:endParaRPr>
          </a:p>
          <a:p>
            <a:r>
              <a:rPr lang="en-US" altLang="en-US" dirty="0">
                <a:latin typeface="Times New Roman" charset="0"/>
                <a:ea typeface="MS PGothic" charset="-128"/>
              </a:rPr>
              <a:t>       2.    Container (blood vessels)</a:t>
            </a:r>
            <a:endParaRPr lang="en-IN" altLang="en-US" dirty="0">
              <a:latin typeface="Times New Roman" charset="0"/>
              <a:ea typeface="MS PGothic" charset="-128"/>
            </a:endParaRPr>
          </a:p>
          <a:p>
            <a:r>
              <a:rPr lang="en-US" altLang="en-US" dirty="0">
                <a:latin typeface="Times New Roman" charset="0"/>
                <a:ea typeface="MS PGothic" charset="-128"/>
              </a:rPr>
              <a:t>       3.    Fluid (blood </a:t>
            </a:r>
            <a:r>
              <a:rPr lang="en-US" altLang="en-US">
                <a:latin typeface="Times New Roman" charset="0"/>
                <a:ea typeface="MS PGothic" charset="-128"/>
              </a:rPr>
              <a:t>and body </a:t>
            </a:r>
            <a:r>
              <a:rPr lang="en-US" altLang="en-US" dirty="0">
                <a:latin typeface="Times New Roman" charset="0"/>
                <a:ea typeface="MS PGothic" charset="-128"/>
              </a:rPr>
              <a:t>fluids)</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1640519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Bleeding from the nose, ears, and mouth</a:t>
            </a:r>
            <a:endParaRPr lang="en-IN" altLang="en-US" dirty="0">
              <a:latin typeface="Times New Roman" charset="0"/>
              <a:ea typeface="MS PGothic" charset="-128"/>
            </a:endParaRPr>
          </a:p>
          <a:p>
            <a:r>
              <a:rPr lang="en-US" altLang="en-US" dirty="0">
                <a:latin typeface="Times New Roman" charset="0"/>
                <a:ea typeface="MS PGothic" charset="-128"/>
              </a:rPr>
              <a:t>       1.    Several conditions can result in bleeding from the nose, ears, and/or mouth, including the following:</a:t>
            </a:r>
            <a:endParaRPr lang="en-IN" altLang="en-US" dirty="0">
              <a:latin typeface="Times New Roman" charset="0"/>
              <a:ea typeface="MS PGothic" charset="-128"/>
            </a:endParaRPr>
          </a:p>
          <a:p>
            <a:r>
              <a:rPr lang="en-US" altLang="en-US" dirty="0">
                <a:latin typeface="Times New Roman" charset="0"/>
                <a:ea typeface="MS PGothic" charset="-128"/>
              </a:rPr>
              <a:t>              a.    Skull fracture</a:t>
            </a:r>
            <a:endParaRPr lang="en-IN" altLang="en-US" dirty="0">
              <a:latin typeface="Times New Roman" charset="0"/>
              <a:ea typeface="MS PGothic" charset="-128"/>
            </a:endParaRPr>
          </a:p>
          <a:p>
            <a:r>
              <a:rPr lang="en-US" altLang="en-US" dirty="0">
                <a:latin typeface="Times New Roman" charset="0"/>
                <a:ea typeface="MS PGothic" charset="-128"/>
              </a:rPr>
              <a:t>              b.    Facial injuries		</a:t>
            </a:r>
          </a:p>
          <a:p>
            <a:r>
              <a:rPr lang="en-US" altLang="en-US" dirty="0">
                <a:latin typeface="Times New Roman" charset="0"/>
                <a:ea typeface="MS PGothic" charset="-128"/>
              </a:rPr>
              <a:t>              c.    Sinusitis, infections, use and abuse of nose drops, dried or cracked nasal mucosa, or other abnormalities</a:t>
            </a:r>
            <a:endParaRPr lang="en-IN" altLang="en-US" dirty="0">
              <a:latin typeface="Times New Roman" charset="0"/>
              <a:ea typeface="MS PGothic" charset="-128"/>
            </a:endParaRPr>
          </a:p>
          <a:p>
            <a:r>
              <a:rPr lang="en-US" altLang="en-US" dirty="0">
                <a:latin typeface="Times New Roman" charset="0"/>
                <a:ea typeface="MS PGothic" charset="-128"/>
              </a:rPr>
              <a:t>              d.    High blood pressure</a:t>
            </a:r>
            <a:endParaRPr lang="en-IN" altLang="en-US" dirty="0">
              <a:latin typeface="Times New Roman" charset="0"/>
              <a:ea typeface="MS PGothic" charset="-128"/>
            </a:endParaRPr>
          </a:p>
          <a:p>
            <a:r>
              <a:rPr lang="en-US" altLang="en-US" dirty="0">
                <a:latin typeface="Times New Roman" charset="0"/>
                <a:ea typeface="MS PGothic" charset="-128"/>
              </a:rPr>
              <a:t>              e.    Coagulation disorders</a:t>
            </a:r>
            <a:endParaRPr lang="en-IN" altLang="en-US" dirty="0">
              <a:latin typeface="Times New Roman" charset="0"/>
              <a:ea typeface="MS PGothic" charset="-128"/>
            </a:endParaRPr>
          </a:p>
          <a:p>
            <a:r>
              <a:rPr lang="en-US" altLang="en-US" dirty="0">
                <a:latin typeface="Times New Roman" charset="0"/>
                <a:ea typeface="MS PGothic" charset="-128"/>
              </a:rPr>
              <a:t>              f.    Digital trauma </a:t>
            </a:r>
          </a:p>
          <a:p>
            <a:r>
              <a:rPr lang="en-US" altLang="en-US" dirty="0">
                <a:latin typeface="Times New Roman" charset="0"/>
                <a:ea typeface="MS PGothic" charset="-128"/>
              </a:rPr>
              <a:t>              g.   Cancer</a:t>
            </a:r>
          </a:p>
        </p:txBody>
      </p:sp>
    </p:spTree>
    <p:extLst>
      <p:ext uri="{BB962C8B-B14F-4D97-AF65-F5344CB8AC3E}">
        <p14:creationId xmlns:p14="http://schemas.microsoft.com/office/powerpoint/2010/main" val="16983454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Epistaxis (nosebleed)</a:t>
            </a:r>
            <a:endParaRPr lang="en-IN" altLang="en-US" dirty="0">
              <a:latin typeface="Times New Roman" charset="0"/>
              <a:ea typeface="MS PGothic" charset="-128"/>
            </a:endParaRPr>
          </a:p>
          <a:p>
            <a:r>
              <a:rPr lang="en-US" altLang="en-US" dirty="0">
                <a:latin typeface="Times New Roman" charset="0"/>
                <a:ea typeface="MS PGothic" charset="-128"/>
              </a:rPr>
              <a:t>       a.    Common emergency</a:t>
            </a:r>
            <a:endParaRPr lang="en-IN" altLang="en-US" dirty="0">
              <a:latin typeface="Times New Roman" charset="0"/>
              <a:ea typeface="MS PGothic" charset="-128"/>
            </a:endParaRPr>
          </a:p>
          <a:p>
            <a:r>
              <a:rPr lang="en-US" altLang="en-US" dirty="0">
                <a:latin typeface="Times New Roman" charset="0"/>
                <a:ea typeface="MS PGothic" charset="-128"/>
              </a:rPr>
              <a:t>       b.    Occasionally can cause enough blood loss to lead to shock</a:t>
            </a:r>
            <a:endParaRPr lang="en-IN" altLang="en-US" dirty="0">
              <a:latin typeface="Times New Roman" charset="0"/>
              <a:ea typeface="MS PGothic" charset="-128"/>
            </a:endParaRPr>
          </a:p>
          <a:p>
            <a:r>
              <a:rPr lang="en-US" altLang="en-US" dirty="0">
                <a:latin typeface="Times New Roman" charset="0"/>
                <a:ea typeface="MS PGothic" charset="-128"/>
              </a:rPr>
              <a:t>       c.    The blood you see may be only a small part of the total blood loss.</a:t>
            </a:r>
            <a:endParaRPr lang="en-IN" altLang="en-US" dirty="0">
              <a:latin typeface="Times New Roman" charset="0"/>
              <a:ea typeface="MS PGothic" charset="-128"/>
            </a:endParaRPr>
          </a:p>
          <a:p>
            <a:r>
              <a:rPr lang="en-US" altLang="en-US" dirty="0">
                <a:latin typeface="Times New Roman" charset="0"/>
                <a:ea typeface="MS PGothic" charset="-128"/>
              </a:rPr>
              <a:t>              i.    Much of the blood may pass down the throat into the stomach as the patient swallows.</a:t>
            </a:r>
            <a:endParaRPr lang="en-IN" altLang="en-US" dirty="0">
              <a:latin typeface="Times New Roman" charset="0"/>
              <a:ea typeface="MS PGothic" charset="-128"/>
            </a:endParaRPr>
          </a:p>
          <a:p>
            <a:r>
              <a:rPr lang="en-US" altLang="en-US" dirty="0">
                <a:latin typeface="Times New Roman" charset="0"/>
                <a:ea typeface="MS PGothic" charset="-128"/>
              </a:rPr>
              <a:t>              ii.    A person who swallows a large amount of blood may become nauseated and start vomiting (may be confused with internal bleeding).</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baseline="0"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Most nontraumatic nosebleeds occur from sites in the septum, the tissue dividing the nostrils.</a:t>
            </a:r>
            <a:endParaRPr lang="en-IN" altLang="en-US" dirty="0">
              <a:latin typeface="Times New Roman" charset="0"/>
              <a:ea typeface="MS PGothic" charset="-128"/>
            </a:endParaRPr>
          </a:p>
          <a:p>
            <a:r>
              <a:rPr lang="en-US" altLang="en-US" dirty="0">
                <a:latin typeface="Times New Roman" charset="0"/>
                <a:ea typeface="MS PGothic" charset="-128"/>
              </a:rPr>
              <a:t>       e.    You can usually handle this type of bleeding effectively by pinching the nostrils together.</a:t>
            </a:r>
            <a:endParaRPr lang="en-IN" altLang="en-US" dirty="0">
              <a:latin typeface="Times New Roman" charset="0"/>
              <a:ea typeface="MS PGothic" charset="-128"/>
            </a:endParaRPr>
          </a:p>
          <a:p>
            <a:r>
              <a:rPr lang="en-US" altLang="en-US" dirty="0">
                <a:latin typeface="Times New Roman" charset="0"/>
                <a:ea typeface="MS PGothic" charset="-128"/>
              </a:rPr>
              <a:t>       f.     Follow the steps in Skill Drill 26-4 to control epistaxis.</a:t>
            </a:r>
          </a:p>
        </p:txBody>
      </p:sp>
    </p:spTree>
    <p:extLst>
      <p:ext uri="{BB962C8B-B14F-4D97-AF65-F5344CB8AC3E}">
        <p14:creationId xmlns:p14="http://schemas.microsoft.com/office/powerpoint/2010/main" val="18868931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Bleeding from the nose or ears following a head injury</a:t>
            </a:r>
            <a:endParaRPr lang="en-IN" altLang="en-US" dirty="0">
              <a:latin typeface="Times New Roman" charset="0"/>
              <a:ea typeface="MS PGothic" charset="-128"/>
            </a:endParaRPr>
          </a:p>
          <a:p>
            <a:r>
              <a:rPr lang="en-US" altLang="en-US" dirty="0">
                <a:latin typeface="Times New Roman" charset="0"/>
                <a:ea typeface="MS PGothic" charset="-128"/>
              </a:rPr>
              <a:t>       a.    May indicate a skull fracture</a:t>
            </a:r>
            <a:endParaRPr lang="en-IN" altLang="en-US" dirty="0">
              <a:latin typeface="Times New Roman" charset="0"/>
              <a:ea typeface="MS PGothic" charset="-128"/>
            </a:endParaRPr>
          </a:p>
          <a:p>
            <a:r>
              <a:rPr lang="en-US" altLang="en-US" dirty="0">
                <a:latin typeface="Times New Roman" charset="0"/>
                <a:ea typeface="MS PGothic" charset="-128"/>
              </a:rPr>
              <a:t>       b.    May be difficult to control</a:t>
            </a:r>
            <a:endParaRPr lang="en-IN" altLang="en-US" dirty="0">
              <a:latin typeface="Times New Roman" charset="0"/>
              <a:ea typeface="MS PGothic" charset="-128"/>
            </a:endParaRPr>
          </a:p>
          <a:p>
            <a:r>
              <a:rPr lang="en-US" altLang="en-US" dirty="0">
                <a:latin typeface="Times New Roman" charset="0"/>
                <a:ea typeface="MS PGothic" charset="-128"/>
              </a:rPr>
              <a:t>       c.    Do not attempt to stop blood flow.</a:t>
            </a:r>
            <a:endParaRPr lang="en-IN" altLang="en-US" dirty="0">
              <a:latin typeface="Times New Roman" charset="0"/>
              <a:ea typeface="MS PGothic" charset="-128"/>
            </a:endParaRPr>
          </a:p>
          <a:p>
            <a:r>
              <a:rPr lang="en-US" altLang="en-US" dirty="0">
                <a:latin typeface="Times New Roman" charset="0"/>
                <a:ea typeface="MS PGothic" charset="-128"/>
              </a:rPr>
              <a:t>              i.    Applying excessive pressure to the injury may force the blood leaking through the ear or nose to collect within the head.</a:t>
            </a:r>
            <a:endParaRPr lang="en-IN" altLang="en-US" dirty="0">
              <a:latin typeface="Times New Roman" charset="0"/>
              <a:ea typeface="MS PGothic" charset="-128"/>
            </a:endParaRPr>
          </a:p>
          <a:p>
            <a:r>
              <a:rPr lang="en-US" altLang="en-US" dirty="0">
                <a:latin typeface="Times New Roman" charset="0"/>
                <a:ea typeface="MS PGothic" charset="-128"/>
              </a:rPr>
              <a:t>              ii.    Loosely cover the bleeding site with a sterile gauze pad to collect the blood and help keep contaminants away from the site.</a:t>
            </a:r>
            <a:endParaRPr lang="en-IN" altLang="en-US" dirty="0">
              <a:latin typeface="Times New Roman" charset="0"/>
              <a:ea typeface="MS PGothic" charset="-128"/>
            </a:endParaRPr>
          </a:p>
          <a:p>
            <a:r>
              <a:rPr lang="en-US" altLang="en-US" dirty="0">
                <a:latin typeface="Times New Roman" charset="0"/>
                <a:ea typeface="MS PGothic" charset="-128"/>
              </a:rPr>
              <a:t>              iii.   Apply light compression by wrapping the dressing loosely around the head.</a:t>
            </a:r>
          </a:p>
          <a:p>
            <a:r>
              <a:rPr lang="en-US" altLang="en-US" dirty="0">
                <a:latin typeface="Times New Roman" charset="0"/>
                <a:ea typeface="MS PGothic" charset="-128"/>
              </a:rPr>
              <a:t>       </a:t>
            </a: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CDBAE18-CDF5-9745-9645-DE7B131A42F2}" type="slidenum">
              <a:rPr lang="en-US" altLang="en-US" sz="1200"/>
              <a:pPr eaLnBrk="1" hangingPunct="1"/>
              <a:t>63</a:t>
            </a:fld>
            <a:endParaRPr lang="en-US" altLang="en-US" sz="1200" dirty="0"/>
          </a:p>
        </p:txBody>
      </p:sp>
    </p:spTree>
    <p:extLst>
      <p:ext uri="{BB962C8B-B14F-4D97-AF65-F5344CB8AC3E}">
        <p14:creationId xmlns:p14="http://schemas.microsoft.com/office/powerpoint/2010/main" val="11213332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A target or halo-shaped stain may occur on the dressing if blood or drainage contains cerebrospinal fluid.</a:t>
            </a:r>
          </a:p>
          <a:p>
            <a:endParaRPr lang="en-US" altLang="en-US" dirty="0">
              <a:latin typeface="Times New Roman" charset="0"/>
              <a:ea typeface="MS PGothic" charset="-128"/>
            </a:endParaRPr>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E4C4190-877B-E346-9ABE-C2DDC2D4957D}" type="slidenum">
              <a:rPr lang="en-US" altLang="en-US" sz="1200"/>
              <a:pPr eaLnBrk="1" hangingPunct="1"/>
              <a:t>64</a:t>
            </a:fld>
            <a:endParaRPr lang="en-US" altLang="en-US" sz="1200" dirty="0"/>
          </a:p>
        </p:txBody>
      </p:sp>
    </p:spTree>
    <p:extLst>
      <p:ext uri="{BB962C8B-B14F-4D97-AF65-F5344CB8AC3E}">
        <p14:creationId xmlns:p14="http://schemas.microsoft.com/office/powerpoint/2010/main" val="20790647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VIII. Emergency Medical Care for Internal Bleeding</a:t>
            </a:r>
          </a:p>
          <a:p>
            <a:r>
              <a:rPr lang="en-US" altLang="en-US" dirty="0">
                <a:latin typeface="Times New Roman" charset="0"/>
                <a:ea typeface="MS PGothic" charset="-128"/>
              </a:rPr>
              <a:t>A.    Controlling internal bleeding or bleeding from major organs usually requires surgery or other hospital procedures.</a:t>
            </a:r>
            <a:endParaRPr lang="en-IN" altLang="en-US" dirty="0">
              <a:latin typeface="Times New Roman" charset="0"/>
              <a:ea typeface="MS PGothic" charset="-128"/>
            </a:endParaRPr>
          </a:p>
          <a:p>
            <a:r>
              <a:rPr lang="en-US" altLang="en-US" dirty="0">
                <a:latin typeface="Times New Roman" charset="0"/>
                <a:ea typeface="MS PGothic" charset="-128"/>
              </a:rPr>
              <a:t>       1.   Keep the patient calm, reassured, and as still and quiet as possible.</a:t>
            </a:r>
            <a:endParaRPr lang="en-IN" altLang="en-US" dirty="0">
              <a:latin typeface="Times New Roman" charset="0"/>
              <a:ea typeface="MS PGothic" charset="-128"/>
            </a:endParaRPr>
          </a:p>
          <a:p>
            <a:r>
              <a:rPr lang="en-US" altLang="en-US" dirty="0">
                <a:latin typeface="Times New Roman" charset="0"/>
                <a:ea typeface="MS PGothic" charset="-128"/>
              </a:rPr>
              <a:t>       2.    Provide high-flow oxygen.</a:t>
            </a:r>
            <a:endParaRPr lang="en-IN" altLang="en-US" dirty="0">
              <a:latin typeface="Times New Roman" charset="0"/>
              <a:ea typeface="MS PGothic" charset="-128"/>
            </a:endParaRPr>
          </a:p>
          <a:p>
            <a:r>
              <a:rPr lang="en-US" altLang="en-US" dirty="0">
                <a:latin typeface="Times New Roman" charset="0"/>
                <a:ea typeface="MS PGothic" charset="-128"/>
              </a:rPr>
              <a:t>       3.    Maintain body temperature.</a:t>
            </a:r>
            <a:endParaRPr lang="en-IN" altLang="en-US" dirty="0">
              <a:latin typeface="Times New Roman" charset="0"/>
              <a:ea typeface="MS PGothic" charset="-128"/>
            </a:endParaRPr>
          </a:p>
          <a:p>
            <a:r>
              <a:rPr lang="en-US" altLang="en-US" dirty="0">
                <a:latin typeface="Times New Roman" charset="0"/>
                <a:ea typeface="MS PGothic" charset="-128"/>
              </a:rPr>
              <a:t>       4.    Splint the injured extremity (usually with an air splint).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5.    Never use a tourniquet to control the bleeding from closed, internal, and/or soft-tissue injuries.</a:t>
            </a:r>
            <a:endParaRPr lang="en-IN" altLang="en-US" dirty="0">
              <a:latin typeface="Times New Roman" charset="0"/>
              <a:ea typeface="MS PGothic" charset="-128"/>
            </a:endParaRPr>
          </a:p>
          <a:p>
            <a:r>
              <a:rPr lang="en-US" altLang="en-US" dirty="0">
                <a:latin typeface="Times New Roman" charset="0"/>
                <a:ea typeface="MS PGothic" charset="-128"/>
              </a:rPr>
              <a:t>       6.    Follow the steps in Skill Drill 26-5 to care for patients with internal bleeding.</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11353539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5012979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5286888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783425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6560306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518699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Heart</a:t>
            </a:r>
            <a:endParaRPr lang="en-IN" altLang="en-US" dirty="0">
              <a:latin typeface="Times New Roman" charset="0"/>
              <a:ea typeface="MS PGothic" charset="-128"/>
            </a:endParaRPr>
          </a:p>
          <a:p>
            <a:r>
              <a:rPr lang="en-US" altLang="en-US" dirty="0">
                <a:latin typeface="Times New Roman" charset="0"/>
                <a:ea typeface="MS PGothic" charset="-128"/>
              </a:rPr>
              <a:t>       1.    Needs a rich and well-distributed blood supply</a:t>
            </a:r>
            <a:endParaRPr lang="en-IN" altLang="en-US" dirty="0">
              <a:latin typeface="Times New Roman" charset="0"/>
              <a:ea typeface="MS PGothic" charset="-128"/>
            </a:endParaRPr>
          </a:p>
          <a:p>
            <a:r>
              <a:rPr lang="en-US" altLang="en-US" dirty="0">
                <a:latin typeface="Times New Roman" charset="0"/>
                <a:ea typeface="MS PGothic" charset="-128"/>
              </a:rPr>
              <a:t>       2.    Works as two paired pumps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Upper chamber (atrium)</a:t>
            </a:r>
            <a:endParaRPr lang="en-IN" altLang="en-US" dirty="0">
              <a:latin typeface="Times New Roman" charset="0"/>
              <a:ea typeface="MS PGothic" charset="-128"/>
            </a:endParaRPr>
          </a:p>
          <a:p>
            <a:r>
              <a:rPr lang="en-US" altLang="en-US" dirty="0">
                <a:latin typeface="Times New Roman" charset="0"/>
                <a:ea typeface="MS PGothic" charset="-128"/>
              </a:rPr>
              <a:t>              b.    Lower chamber (ventricle)</a:t>
            </a:r>
            <a:endParaRPr lang="en-IN" altLang="en-US" dirty="0">
              <a:latin typeface="Times New Roman" charset="0"/>
              <a:ea typeface="MS PGothic" charset="-128"/>
            </a:endParaRPr>
          </a:p>
          <a:p>
            <a:r>
              <a:rPr lang="en-US" altLang="en-US" dirty="0">
                <a:latin typeface="Times New Roman" charset="0"/>
                <a:ea typeface="MS PGothic" charset="-128"/>
              </a:rPr>
              <a:t>       3.    Blood leaves each chamber through a one-way valve.</a:t>
            </a:r>
          </a:p>
        </p:txBody>
      </p:sp>
    </p:spTree>
    <p:extLst>
      <p:ext uri="{BB962C8B-B14F-4D97-AF65-F5344CB8AC3E}">
        <p14:creationId xmlns:p14="http://schemas.microsoft.com/office/powerpoint/2010/main" val="19994869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9423099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31623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6095383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8066274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8643287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1934591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9707214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7806428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208026321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950081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the right and left sides of the heart. </a:t>
            </a:r>
          </a:p>
        </p:txBody>
      </p:sp>
    </p:spTree>
    <p:extLst>
      <p:ext uri="{BB962C8B-B14F-4D97-AF65-F5344CB8AC3E}">
        <p14:creationId xmlns:p14="http://schemas.microsoft.com/office/powerpoint/2010/main" val="15522200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7621191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213728041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3129043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2343479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99332696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30841217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45649679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7549099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98203840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707662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Blood vessels and blood</a:t>
            </a:r>
            <a:endParaRPr lang="en-IN" altLang="en-US" dirty="0">
              <a:latin typeface="Times New Roman" charset="0"/>
              <a:ea typeface="MS PGothic" charset="-128"/>
            </a:endParaRPr>
          </a:p>
          <a:p>
            <a:r>
              <a:rPr lang="en-US" altLang="en-US" dirty="0">
                <a:latin typeface="Times New Roman" charset="0"/>
                <a:ea typeface="MS PGothic" charset="-128"/>
              </a:rPr>
              <a:t>       1.    Types of blood vessels:</a:t>
            </a:r>
            <a:endParaRPr lang="en-IN" altLang="en-US" dirty="0">
              <a:latin typeface="Times New Roman" charset="0"/>
              <a:ea typeface="MS PGothic" charset="-128"/>
            </a:endParaRPr>
          </a:p>
          <a:p>
            <a:r>
              <a:rPr lang="en-US" altLang="en-US" dirty="0">
                <a:latin typeface="Times New Roman" charset="0"/>
                <a:ea typeface="MS PGothic" charset="-128"/>
              </a:rPr>
              <a:t>              a.    Arteries	</a:t>
            </a:r>
          </a:p>
          <a:p>
            <a:r>
              <a:rPr lang="en-US" altLang="en-US" dirty="0">
                <a:latin typeface="Times New Roman" charset="0"/>
                <a:ea typeface="MS PGothic" charset="-128"/>
              </a:rPr>
              <a:t>              b.    Arterioles</a:t>
            </a:r>
            <a:endParaRPr lang="en-IN" altLang="en-US" dirty="0">
              <a:latin typeface="Times New Roman" charset="0"/>
              <a:ea typeface="MS PGothic" charset="-128"/>
            </a:endParaRPr>
          </a:p>
          <a:p>
            <a:r>
              <a:rPr lang="en-US" altLang="en-US" dirty="0">
                <a:latin typeface="Times New Roman" charset="0"/>
                <a:ea typeface="MS PGothic" charset="-128"/>
              </a:rPr>
              <a:t>              c.    Capillaries</a:t>
            </a:r>
          </a:p>
        </p:txBody>
      </p:sp>
    </p:spTree>
    <p:extLst>
      <p:ext uri="{BB962C8B-B14F-4D97-AF65-F5344CB8AC3E}">
        <p14:creationId xmlns:p14="http://schemas.microsoft.com/office/powerpoint/2010/main" val="53093575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71128822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37264607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000284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914400"/>
          </a:xfrm>
        </p:spPr>
        <p:txBody>
          <a:bodyPr/>
          <a:lstStyle/>
          <a:p>
            <a:r>
              <a:rPr lang="en-US"/>
              <a:t>Click to edit Master title style</a:t>
            </a:r>
          </a:p>
        </p:txBody>
      </p:sp>
      <p:sp>
        <p:nvSpPr>
          <p:cNvPr id="3" name="Text Placeholder 2"/>
          <p:cNvSpPr>
            <a:spLocks noGrp="1"/>
          </p:cNvSpPr>
          <p:nvPr>
            <p:ph type="body" sz="half" idx="1"/>
          </p:nvPr>
        </p:nvSpPr>
        <p:spPr>
          <a:xfrm>
            <a:off x="914400" y="1447800"/>
            <a:ext cx="50800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0"/>
            <a:ext cx="50800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8312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26</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normAutofit/>
          </a:bodyPr>
          <a:lstStyle/>
          <a:p>
            <a:r>
              <a:rPr lang="en-US" dirty="0"/>
              <a:t>Bleeding</a:t>
            </a:r>
          </a:p>
        </p:txBody>
      </p:sp>
      <p:pic>
        <p:nvPicPr>
          <p:cNvPr id="6" name="Picture 5" descr="A cover page shows the logo of A A O S on the left corner with the text American Academy of Orthopaedic Surgeons below it. Book title reads, Emergency, Care and Transportation of the Sick and Injured, Twelfth Edition, 50th Anniversary logo. Series Editor: Andrew N. Pollak, M D, F A A O S. A background picture shows safety personnel attending to an injured person. Some rescue vehicles are parked behind them.&#10;">
            <a:extLst>
              <a:ext uri="{FF2B5EF4-FFF2-40B4-BE49-F238E27FC236}">
                <a16:creationId xmlns:a16="http://schemas.microsoft.com/office/drawing/2014/main" id="{D50F1616-2028-BB4E-9929-D66D6C12A7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15" y="0"/>
            <a:ext cx="5618285" cy="6858000"/>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nSpc>
                <a:spcPct val="85000"/>
              </a:lnSpc>
              <a:defRPr/>
            </a:pPr>
            <a:r>
              <a:rPr lang="en-US" dirty="0">
                <a:cs typeface="+mj-cs"/>
              </a:rPr>
              <a:t>Blood Vessels and Blood </a:t>
            </a:r>
            <a:r>
              <a:rPr lang="en-US" sz="2000" b="0" dirty="0">
                <a:cs typeface="+mj-cs"/>
              </a:rPr>
              <a:t>(1 of 6)</a:t>
            </a:r>
          </a:p>
        </p:txBody>
      </p:sp>
      <p:sp>
        <p:nvSpPr>
          <p:cNvPr id="12291" name="Content Placeholder 2"/>
          <p:cNvSpPr>
            <a:spLocks noGrp="1"/>
          </p:cNvSpPr>
          <p:nvPr>
            <p:ph type="body" idx="1"/>
          </p:nvPr>
        </p:nvSpPr>
        <p:spPr/>
        <p:txBody>
          <a:bodyPr rIns="228600"/>
          <a:lstStyle/>
          <a:p>
            <a:pPr>
              <a:spcBef>
                <a:spcPct val="35000"/>
              </a:spcBef>
            </a:pPr>
            <a:r>
              <a:rPr lang="en-US" altLang="en-US" dirty="0"/>
              <a:t>Arteries</a:t>
            </a:r>
          </a:p>
          <a:p>
            <a:pPr lvl="1">
              <a:spcBef>
                <a:spcPct val="35000"/>
              </a:spcBef>
            </a:pPr>
            <a:r>
              <a:rPr lang="en-US" altLang="en-US" dirty="0"/>
              <a:t>Carry blood away from the heart</a:t>
            </a:r>
          </a:p>
          <a:p>
            <a:pPr>
              <a:spcBef>
                <a:spcPct val="35000"/>
              </a:spcBef>
            </a:pPr>
            <a:r>
              <a:rPr lang="en-US" altLang="en-US" dirty="0"/>
              <a:t>Arterioles</a:t>
            </a:r>
          </a:p>
          <a:p>
            <a:pPr lvl="1">
              <a:spcBef>
                <a:spcPct val="35000"/>
              </a:spcBef>
            </a:pPr>
            <a:r>
              <a:rPr lang="en-US" altLang="en-US" dirty="0"/>
              <a:t>Smaller vessels that connect the arteries and capillaries</a:t>
            </a:r>
          </a:p>
          <a:p>
            <a:pPr>
              <a:spcBef>
                <a:spcPct val="35000"/>
              </a:spcBef>
            </a:pPr>
            <a:r>
              <a:rPr lang="en-US" altLang="en-US" dirty="0"/>
              <a:t>Capillaries</a:t>
            </a:r>
          </a:p>
          <a:p>
            <a:pPr lvl="1">
              <a:spcBef>
                <a:spcPct val="35000"/>
              </a:spcBef>
            </a:pPr>
            <a:r>
              <a:rPr lang="en-US" altLang="en-US" dirty="0"/>
              <a:t>Pass among all the cells and link arterioles and venules</a:t>
            </a:r>
          </a:p>
          <a:p>
            <a:pPr>
              <a:buFontTx/>
              <a:buNone/>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a:lnSpc>
                <a:spcPct val="85000"/>
              </a:lnSpc>
              <a:defRPr/>
            </a:pPr>
            <a:r>
              <a:rPr lang="en-US" dirty="0">
                <a:cs typeface="+mj-cs"/>
              </a:rPr>
              <a:t>Blood Vessels and Blood </a:t>
            </a:r>
            <a:r>
              <a:rPr lang="en-US" sz="2000" b="0" dirty="0">
                <a:cs typeface="+mj-cs"/>
              </a:rPr>
              <a:t>(2 of 6)</a:t>
            </a:r>
          </a:p>
        </p:txBody>
      </p:sp>
      <p:sp>
        <p:nvSpPr>
          <p:cNvPr id="13315" name="Rectangle 3"/>
          <p:cNvSpPr>
            <a:spLocks noGrp="1" noChangeArrowheads="1"/>
          </p:cNvSpPr>
          <p:nvPr>
            <p:ph type="body" idx="1"/>
          </p:nvPr>
        </p:nvSpPr>
        <p:spPr/>
        <p:txBody>
          <a:bodyPr rIns="228600"/>
          <a:lstStyle/>
          <a:p>
            <a:pPr>
              <a:spcBef>
                <a:spcPct val="35000"/>
              </a:spcBef>
            </a:pPr>
            <a:r>
              <a:rPr lang="en-US" altLang="en-US" dirty="0"/>
              <a:t>Venules</a:t>
            </a:r>
          </a:p>
          <a:p>
            <a:pPr lvl="1">
              <a:spcBef>
                <a:spcPct val="35000"/>
              </a:spcBef>
            </a:pPr>
            <a:r>
              <a:rPr lang="en-US" altLang="en-US" dirty="0"/>
              <a:t>Very small, thin-walled vessels that empty into the veins</a:t>
            </a:r>
          </a:p>
          <a:p>
            <a:pPr>
              <a:spcBef>
                <a:spcPct val="35000"/>
              </a:spcBef>
            </a:pPr>
            <a:r>
              <a:rPr lang="en-US" altLang="en-US" dirty="0"/>
              <a:t>Veins</a:t>
            </a:r>
          </a:p>
          <a:p>
            <a:pPr lvl="1">
              <a:spcBef>
                <a:spcPct val="35000"/>
              </a:spcBef>
            </a:pPr>
            <a:r>
              <a:rPr lang="en-US" altLang="en-US" dirty="0"/>
              <a:t>Carry blood from the tissues to the heart</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a:lnSpc>
                <a:spcPct val="85000"/>
              </a:lnSpc>
              <a:defRPr/>
            </a:pPr>
            <a:r>
              <a:rPr lang="en-US" dirty="0">
                <a:cs typeface="+mj-cs"/>
              </a:rPr>
              <a:t>Blood Vessels and Blood </a:t>
            </a:r>
            <a:r>
              <a:rPr lang="en-US" sz="2000" b="0" dirty="0">
                <a:cs typeface="+mj-cs"/>
              </a:rPr>
              <a:t>(3 of 6)</a:t>
            </a:r>
          </a:p>
        </p:txBody>
      </p:sp>
      <p:sp>
        <p:nvSpPr>
          <p:cNvPr id="14339" name="Rectangle 3"/>
          <p:cNvSpPr>
            <a:spLocks noGrp="1" noChangeArrowheads="1"/>
          </p:cNvSpPr>
          <p:nvPr>
            <p:ph sz="half" idx="1"/>
          </p:nvPr>
        </p:nvSpPr>
        <p:spPr>
          <a:xfrm>
            <a:off x="914400" y="1447800"/>
            <a:ext cx="5588000" cy="4800600"/>
          </a:xfrm>
        </p:spPr>
        <p:txBody>
          <a:bodyPr rIns="228600"/>
          <a:lstStyle/>
          <a:p>
            <a:pPr>
              <a:spcBef>
                <a:spcPct val="35000"/>
              </a:spcBef>
            </a:pPr>
            <a:r>
              <a:rPr lang="en-US" altLang="en-US" dirty="0"/>
              <a:t>Oxygen and nutrients pass from the capillaries into the cells.</a:t>
            </a:r>
          </a:p>
          <a:p>
            <a:pPr>
              <a:spcBef>
                <a:spcPct val="35000"/>
              </a:spcBef>
            </a:pPr>
            <a:r>
              <a:rPr lang="en-US" altLang="en-US" dirty="0"/>
              <a:t>Waste and carbon dioxide diffuse into the capillaries.</a:t>
            </a:r>
          </a:p>
          <a:p>
            <a:pPr lvl="1">
              <a:spcBef>
                <a:spcPct val="35000"/>
              </a:spcBef>
            </a:pPr>
            <a:endParaRPr lang="en-US" altLang="en-US" dirty="0"/>
          </a:p>
        </p:txBody>
      </p:sp>
      <p:pic>
        <p:nvPicPr>
          <p:cNvPr id="3074" name="Picture 2" descr="Image depicting transportation of oxygen and carbon dioxide through a capillary. Image shows a capillary, which is like a tube, surrounded by tissue cells. O2 and nutrients are marked in red. Transportation of O2 and nutrients from the capillaries to the tissue cells are indicated by an arrow pointing outwards to the tissue cells. CO2 and waste movement is indicated by an arrow pointing inwards. Pulmonary arteriole is shown alongside the capillary, in blue. Pulmonary arteriole forms a network structure with lung alveoli capillaries indicated in red. Pulmonary venule is marked at the other end of the network structure in red. An arrow near the pulmonary arteriole is in blue, the one near the pulmonary venule is marked in red. CO2 movement is indicated by an arrow pointing outwards and O2 movement is indicated by an arrow pointing inwards. &#10;" title="Image depicting transportation of oxygen and carbon dioxide through a capillar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266" y="1232452"/>
            <a:ext cx="2275238" cy="52394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60165" y="5183404"/>
            <a:ext cx="6041445" cy="1200329"/>
          </a:xfrm>
          <a:prstGeom prst="rect">
            <a:avLst/>
          </a:prstGeom>
        </p:spPr>
        <p:txBody>
          <a:bodyPr wrap="square">
            <a:spAutoFit/>
          </a:bodyPr>
          <a:lstStyle/>
          <a:p>
            <a:r>
              <a:rPr lang="en-US" b="1" dirty="0"/>
              <a:t>FIGURE 26-3 </a:t>
            </a:r>
            <a:r>
              <a:rPr lang="en-US" dirty="0"/>
              <a:t>Oxygen and nutrients pass easily from the capillaries into the cells, and waste and carbon dioxide diffuse from the cells into the capillaries (top). Oxygen and carbon dioxide pass freely between the lungs and capillaries (bottom).</a:t>
            </a:r>
          </a:p>
        </p:txBody>
      </p:sp>
      <p:sp>
        <p:nvSpPr>
          <p:cNvPr id="3" name="Rectangle 2"/>
          <p:cNvSpPr/>
          <p:nvPr/>
        </p:nvSpPr>
        <p:spPr>
          <a:xfrm>
            <a:off x="1860165" y="6352836"/>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a:lnSpc>
                <a:spcPct val="85000"/>
              </a:lnSpc>
              <a:defRPr/>
            </a:pPr>
            <a:r>
              <a:rPr lang="en-US" dirty="0">
                <a:cs typeface="+mj-cs"/>
              </a:rPr>
              <a:t>Blood Vessels and Blood </a:t>
            </a:r>
            <a:r>
              <a:rPr lang="en-US" sz="2000" b="0" dirty="0">
                <a:cs typeface="+mj-cs"/>
              </a:rPr>
              <a:t>(4 of 6)</a:t>
            </a:r>
          </a:p>
        </p:txBody>
      </p:sp>
      <p:sp>
        <p:nvSpPr>
          <p:cNvPr id="15363" name="Content Placeholder 2"/>
          <p:cNvSpPr>
            <a:spLocks noGrp="1"/>
          </p:cNvSpPr>
          <p:nvPr>
            <p:ph idx="1"/>
          </p:nvPr>
        </p:nvSpPr>
        <p:spPr>
          <a:xfrm>
            <a:off x="925830" y="1490870"/>
            <a:ext cx="9602470" cy="4699047"/>
          </a:xfrm>
        </p:spPr>
        <p:txBody>
          <a:bodyPr/>
          <a:lstStyle/>
          <a:p>
            <a:pPr>
              <a:spcBef>
                <a:spcPct val="35000"/>
              </a:spcBef>
            </a:pPr>
            <a:r>
              <a:rPr lang="en-US" altLang="en-US" dirty="0"/>
              <a:t>Blood contains</a:t>
            </a:r>
          </a:p>
          <a:p>
            <a:pPr lvl="1">
              <a:spcBef>
                <a:spcPct val="35000"/>
              </a:spcBef>
            </a:pPr>
            <a:r>
              <a:rPr lang="en-US" altLang="en-US" dirty="0"/>
              <a:t>Red blood cells</a:t>
            </a:r>
          </a:p>
          <a:p>
            <a:pPr lvl="2">
              <a:spcBef>
                <a:spcPct val="35000"/>
              </a:spcBef>
            </a:pPr>
            <a:r>
              <a:rPr lang="en-US" altLang="en-US" sz="2000" dirty="0"/>
              <a:t>Responsible for the transportation of oxygen to the cells and carbon dioxide away from the cells to the lungs</a:t>
            </a:r>
          </a:p>
          <a:p>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nSpc>
                <a:spcPct val="85000"/>
              </a:lnSpc>
              <a:defRPr/>
            </a:pPr>
            <a:r>
              <a:rPr lang="en-US" dirty="0">
                <a:cs typeface="+mj-cs"/>
              </a:rPr>
              <a:t>Blood Vessels and Blood </a:t>
            </a:r>
            <a:r>
              <a:rPr lang="en-US" sz="2000" b="0" dirty="0">
                <a:cs typeface="+mj-cs"/>
              </a:rPr>
              <a:t>(5 of 6)</a:t>
            </a:r>
          </a:p>
        </p:txBody>
      </p:sp>
      <p:sp>
        <p:nvSpPr>
          <p:cNvPr id="16387" name="Content Placeholder 1"/>
          <p:cNvSpPr>
            <a:spLocks noGrp="1"/>
          </p:cNvSpPr>
          <p:nvPr>
            <p:ph sz="half" idx="2"/>
          </p:nvPr>
        </p:nvSpPr>
        <p:spPr>
          <a:xfrm>
            <a:off x="5181600" y="1447800"/>
            <a:ext cx="6096000" cy="4800600"/>
          </a:xfrm>
        </p:spPr>
        <p:txBody>
          <a:bodyPr/>
          <a:lstStyle/>
          <a:p>
            <a:r>
              <a:rPr lang="en-US" altLang="en-US" dirty="0"/>
              <a:t>Blood contains (cont’d)</a:t>
            </a:r>
          </a:p>
          <a:p>
            <a:pPr lvl="1">
              <a:spcBef>
                <a:spcPts val="900"/>
              </a:spcBef>
            </a:pPr>
            <a:r>
              <a:rPr lang="en-US" altLang="en-US" dirty="0"/>
              <a:t>White blood cells</a:t>
            </a:r>
          </a:p>
          <a:p>
            <a:pPr lvl="2">
              <a:spcBef>
                <a:spcPts val="900"/>
              </a:spcBef>
            </a:pPr>
            <a:r>
              <a:rPr lang="en-US" altLang="en-US" sz="2000" dirty="0"/>
              <a:t>Responsible for fighting infection</a:t>
            </a:r>
          </a:p>
          <a:p>
            <a:pPr lvl="1">
              <a:spcBef>
                <a:spcPts val="900"/>
              </a:spcBef>
            </a:pPr>
            <a:r>
              <a:rPr lang="en-US" altLang="en-US" dirty="0"/>
              <a:t>Platelets</a:t>
            </a:r>
          </a:p>
          <a:p>
            <a:pPr lvl="2">
              <a:spcBef>
                <a:spcPts val="900"/>
              </a:spcBef>
            </a:pPr>
            <a:r>
              <a:rPr lang="en-US" altLang="en-US" sz="2000" dirty="0"/>
              <a:t>Responsible for forming blood clots</a:t>
            </a:r>
          </a:p>
          <a:p>
            <a:pPr lvl="1">
              <a:spcBef>
                <a:spcPts val="900"/>
              </a:spcBef>
            </a:pPr>
            <a:r>
              <a:rPr lang="en-US" altLang="en-US" dirty="0"/>
              <a:t>Plasma</a:t>
            </a:r>
          </a:p>
        </p:txBody>
      </p:sp>
      <p:pic>
        <p:nvPicPr>
          <p:cNvPr id="4098" name="Picture 2" descr="Image depicting the microscopic appearance of red blood cells, white blood cells and platelets. Red blood cells are small brown colored structures. White blood cell is seen with a purple nuclei. Platelet is seen as a small dot.&#10;" title="Image depicting the microscopic appearance of red blood cells, white blood cells and platelet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1454150"/>
            <a:ext cx="3922712" cy="31661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88253" y="4639342"/>
            <a:ext cx="4413250" cy="923330"/>
          </a:xfrm>
          <a:prstGeom prst="rect">
            <a:avLst/>
          </a:prstGeom>
        </p:spPr>
        <p:txBody>
          <a:bodyPr wrap="square">
            <a:spAutoFit/>
          </a:bodyPr>
          <a:lstStyle/>
          <a:p>
            <a:r>
              <a:rPr lang="en-US" b="1" dirty="0"/>
              <a:t>FIGURE 26-4 </a:t>
            </a:r>
            <a:r>
              <a:rPr lang="en-US" dirty="0"/>
              <a:t>The microscopic appearance of the three major elements in blood: red blood cells, white blood cells, and platelets.</a:t>
            </a:r>
          </a:p>
        </p:txBody>
      </p:sp>
      <p:sp>
        <p:nvSpPr>
          <p:cNvPr id="3" name="Rectangle 2"/>
          <p:cNvSpPr/>
          <p:nvPr/>
        </p:nvSpPr>
        <p:spPr>
          <a:xfrm>
            <a:off x="901700" y="5562672"/>
            <a:ext cx="4413250" cy="400110"/>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 Donna Beer </a:t>
            </a:r>
            <a:r>
              <a:rPr lang="en-US" sz="1000" dirty="0" err="1">
                <a:latin typeface="Arial" panose="020B0604020202020204" pitchFamily="34" charset="0"/>
                <a:cs typeface="Arial" panose="020B0604020202020204" pitchFamily="34" charset="0"/>
              </a:rPr>
              <a:t>Stolz</a:t>
            </a:r>
            <a:r>
              <a:rPr lang="en-US" sz="1000" dirty="0">
                <a:latin typeface="Arial" panose="020B0604020202020204" pitchFamily="34" charset="0"/>
                <a:cs typeface="Arial" panose="020B0604020202020204" pitchFamily="34" charset="0"/>
              </a:rPr>
              <a:t>, Ph.D., Center for Biologic Imaging, University of Pittsburgh Medical School.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Title 1"/>
          <p:cNvSpPr>
            <a:spLocks noGrp="1"/>
          </p:cNvSpPr>
          <p:nvPr>
            <p:ph type="title"/>
          </p:nvPr>
        </p:nvSpPr>
        <p:spPr/>
        <p:txBody>
          <a:bodyPr/>
          <a:lstStyle/>
          <a:p>
            <a:pPr>
              <a:lnSpc>
                <a:spcPct val="85000"/>
              </a:lnSpc>
              <a:defRPr/>
            </a:pPr>
            <a:r>
              <a:rPr lang="en-US" dirty="0">
                <a:cs typeface="+mj-cs"/>
              </a:rPr>
              <a:t>Blood Vessels and Blood </a:t>
            </a:r>
            <a:r>
              <a:rPr lang="en-US" sz="2000" b="0" dirty="0">
                <a:cs typeface="+mj-cs"/>
              </a:rPr>
              <a:t>(6 of 6)</a:t>
            </a:r>
          </a:p>
        </p:txBody>
      </p:sp>
      <p:sp>
        <p:nvSpPr>
          <p:cNvPr id="17411" name="Content Placeholder 1"/>
          <p:cNvSpPr>
            <a:spLocks noGrp="1"/>
          </p:cNvSpPr>
          <p:nvPr>
            <p:ph idx="1"/>
          </p:nvPr>
        </p:nvSpPr>
        <p:spPr/>
        <p:txBody>
          <a:bodyPr/>
          <a:lstStyle/>
          <a:p>
            <a:r>
              <a:rPr lang="en-US" altLang="en-US" dirty="0"/>
              <a:t>Blood clot formation depends on:</a:t>
            </a:r>
          </a:p>
          <a:p>
            <a:pPr lvl="1">
              <a:spcBef>
                <a:spcPts val="900"/>
              </a:spcBef>
            </a:pPr>
            <a:r>
              <a:rPr lang="en-US" altLang="en-US" dirty="0"/>
              <a:t>Blood stasis</a:t>
            </a:r>
          </a:p>
          <a:p>
            <a:pPr lvl="1">
              <a:spcBef>
                <a:spcPts val="900"/>
              </a:spcBef>
            </a:pPr>
            <a:r>
              <a:rPr lang="en-US" altLang="en-US" dirty="0"/>
              <a:t>Changes in the blood vessel walls </a:t>
            </a:r>
          </a:p>
          <a:p>
            <a:pPr lvl="1">
              <a:spcBef>
                <a:spcPts val="900"/>
              </a:spcBef>
            </a:pPr>
            <a:r>
              <a:rPr lang="en-US" altLang="en-US" dirty="0"/>
              <a:t>Blood</a:t>
            </a:r>
            <a:r>
              <a:rPr lang="ja-JP" altLang="en-US" dirty="0"/>
              <a:t>’</a:t>
            </a:r>
            <a:r>
              <a:rPr lang="en-US" altLang="ja-JP" dirty="0"/>
              <a:t>s ability to clot  </a:t>
            </a:r>
          </a:p>
          <a:p>
            <a:r>
              <a:rPr lang="en-US" altLang="en-US" dirty="0"/>
              <a:t>When tissues are injured, platelets begin to collect at the site of injury.</a:t>
            </a:r>
          </a:p>
          <a:p>
            <a:pPr lvl="1">
              <a:spcBef>
                <a:spcPts val="900"/>
              </a:spcBef>
            </a:pPr>
            <a:r>
              <a:rPr lang="en-US" altLang="en-US" dirty="0"/>
              <a:t>Red blood cells to become sticky and clump together.  </a:t>
            </a:r>
          </a:p>
          <a:p>
            <a:pPr lvl="1">
              <a:buFontTx/>
              <a:buNone/>
            </a:pPr>
            <a:endParaRPr lang="en-US" altLang="en-US" dirty="0"/>
          </a:p>
          <a:p>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a:lnSpc>
                <a:spcPct val="85000"/>
              </a:lnSpc>
              <a:defRPr/>
            </a:pPr>
            <a:r>
              <a:rPr lang="en-US" dirty="0">
                <a:cs typeface="+mj-cs"/>
              </a:rPr>
              <a:t>Autonomic Nervous System</a:t>
            </a:r>
          </a:p>
        </p:txBody>
      </p:sp>
      <p:sp>
        <p:nvSpPr>
          <p:cNvPr id="18435" name="Rectangle 3"/>
          <p:cNvSpPr>
            <a:spLocks noGrp="1" noChangeArrowheads="1"/>
          </p:cNvSpPr>
          <p:nvPr>
            <p:ph type="body" idx="1"/>
          </p:nvPr>
        </p:nvSpPr>
        <p:spPr/>
        <p:txBody>
          <a:bodyPr rIns="228600"/>
          <a:lstStyle/>
          <a:p>
            <a:pPr>
              <a:spcBef>
                <a:spcPct val="35000"/>
              </a:spcBef>
            </a:pPr>
            <a:r>
              <a:rPr lang="en-US" altLang="en-US" dirty="0"/>
              <a:t>Monitors the body’s needs </a:t>
            </a:r>
          </a:p>
          <a:p>
            <a:pPr>
              <a:spcBef>
                <a:spcPct val="35000"/>
              </a:spcBef>
            </a:pPr>
            <a:r>
              <a:rPr lang="en-US" altLang="en-US" dirty="0"/>
              <a:t>Adjusts blood flow </a:t>
            </a:r>
          </a:p>
          <a:p>
            <a:pPr>
              <a:spcBef>
                <a:spcPct val="35000"/>
              </a:spcBef>
            </a:pPr>
            <a:r>
              <a:rPr lang="en-US" altLang="en-US" dirty="0"/>
              <a:t>Automatically redirects blood away from other organs to the heart, brain, lungs, and kidneys in an emergency</a:t>
            </a:r>
          </a:p>
          <a:p>
            <a:pPr>
              <a:spcBef>
                <a:spcPct val="35000"/>
              </a:spcBef>
            </a:pPr>
            <a:r>
              <a:rPr lang="en-US" altLang="en-US" dirty="0"/>
              <a:t>Adapts to maintain homeostasis and perfusion </a:t>
            </a:r>
          </a:p>
          <a:p>
            <a:pPr>
              <a:spcBef>
                <a:spcPct val="35000"/>
              </a:spcBef>
              <a:buFontTx/>
              <a:buNone/>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nSpc>
                <a:spcPct val="85000"/>
              </a:lnSpc>
              <a:defRPr/>
            </a:pPr>
            <a:r>
              <a:rPr lang="en-US" dirty="0">
                <a:cs typeface="+mj-cs"/>
              </a:rPr>
              <a:t>Pathophysiology and Perfusion </a:t>
            </a:r>
            <a:r>
              <a:rPr lang="en-US" sz="2000" b="0" dirty="0">
                <a:cs typeface="+mj-cs"/>
              </a:rPr>
              <a:t>(1 of 3)</a:t>
            </a:r>
          </a:p>
        </p:txBody>
      </p:sp>
      <p:sp>
        <p:nvSpPr>
          <p:cNvPr id="19459" name="Content Placeholder 2"/>
          <p:cNvSpPr>
            <a:spLocks noGrp="1"/>
          </p:cNvSpPr>
          <p:nvPr>
            <p:ph sz="half" idx="1"/>
          </p:nvPr>
        </p:nvSpPr>
        <p:spPr/>
        <p:txBody>
          <a:bodyPr rIns="228600"/>
          <a:lstStyle/>
          <a:p>
            <a:pPr>
              <a:spcBef>
                <a:spcPct val="35000"/>
              </a:spcBef>
            </a:pPr>
            <a:r>
              <a:rPr lang="en-US" altLang="en-US" dirty="0"/>
              <a:t>Perfusion is the circulation of blood within an organ or tissue to meet the cells’ needs for oxygen, nutrients, and waste removal.</a:t>
            </a:r>
          </a:p>
        </p:txBody>
      </p:sp>
      <p:pic>
        <p:nvPicPr>
          <p:cNvPr id="5122" name="Picture 2" descr="Image depicting perfusion. Artery is marked in red, which branches out to arterioles. It further branches out to capillaries. Vein is marked in blue, which further branches out to venules, which further branches out to capillaries. Capillaries from the artery and the vein meet to form a network. Organ or tissues are marked beneath the capillaries.&#10;" title="Image depicting perfus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981" y="1258956"/>
            <a:ext cx="2571861" cy="41956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94513" y="5442491"/>
            <a:ext cx="5200650" cy="923330"/>
          </a:xfrm>
          <a:prstGeom prst="rect">
            <a:avLst/>
          </a:prstGeom>
        </p:spPr>
        <p:txBody>
          <a:bodyPr wrap="square">
            <a:spAutoFit/>
          </a:bodyPr>
          <a:lstStyle/>
          <a:p>
            <a:r>
              <a:rPr lang="en-US" b="1" dirty="0"/>
              <a:t>FIGURE 26-5 </a:t>
            </a:r>
            <a:r>
              <a:rPr lang="en-US" dirty="0"/>
              <a:t>Perfusion occurs when blood circulates</a:t>
            </a:r>
          </a:p>
          <a:p>
            <a:r>
              <a:rPr lang="en-US" dirty="0"/>
              <a:t>through tissues or an organ to provide the necessary</a:t>
            </a:r>
          </a:p>
          <a:p>
            <a:r>
              <a:rPr lang="en-US" dirty="0"/>
              <a:t>oxygen and nutrients and remove waste products.</a:t>
            </a:r>
          </a:p>
        </p:txBody>
      </p:sp>
      <p:sp>
        <p:nvSpPr>
          <p:cNvPr id="3" name="Rectangle 2"/>
          <p:cNvSpPr/>
          <p:nvPr/>
        </p:nvSpPr>
        <p:spPr>
          <a:xfrm>
            <a:off x="5794513" y="6359987"/>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925830" y="1490870"/>
            <a:ext cx="9665970" cy="4699047"/>
          </a:xfrm>
        </p:spPr>
        <p:txBody>
          <a:bodyPr/>
          <a:lstStyle/>
          <a:p>
            <a:pPr>
              <a:spcBef>
                <a:spcPct val="35000"/>
              </a:spcBef>
            </a:pPr>
            <a:r>
              <a:rPr lang="en-US" altLang="en-US" dirty="0"/>
              <a:t>Speed of blood flow</a:t>
            </a:r>
          </a:p>
          <a:p>
            <a:pPr lvl="1">
              <a:spcBef>
                <a:spcPct val="35000"/>
              </a:spcBef>
            </a:pPr>
            <a:r>
              <a:rPr lang="en-US" altLang="en-US" dirty="0"/>
              <a:t>Fast enough to maintain circulation</a:t>
            </a:r>
          </a:p>
          <a:p>
            <a:pPr lvl="1">
              <a:spcBef>
                <a:spcPct val="35000"/>
              </a:spcBef>
            </a:pPr>
            <a:r>
              <a:rPr lang="en-US" altLang="en-US" dirty="0"/>
              <a:t>Slow enough to allow cells to exchange oxygen and nutrients for carbon dioxide and waste</a:t>
            </a:r>
          </a:p>
          <a:p>
            <a:r>
              <a:rPr lang="en-US" altLang="en-US" dirty="0"/>
              <a:t>Some tissues need a constant supply of blood, while others can survive with very little.</a:t>
            </a:r>
          </a:p>
          <a:p>
            <a:endParaRPr lang="en-US" altLang="en-US" dirty="0"/>
          </a:p>
        </p:txBody>
      </p:sp>
      <p:sp>
        <p:nvSpPr>
          <p:cNvPr id="5" name="Title 1"/>
          <p:cNvSpPr>
            <a:spLocks noGrp="1"/>
          </p:cNvSpPr>
          <p:nvPr>
            <p:ph type="title"/>
          </p:nvPr>
        </p:nvSpPr>
        <p:spPr/>
        <p:txBody>
          <a:bodyPr/>
          <a:lstStyle/>
          <a:p>
            <a:pPr>
              <a:lnSpc>
                <a:spcPct val="85000"/>
              </a:lnSpc>
              <a:defRPr/>
            </a:pPr>
            <a:r>
              <a:rPr lang="en-US" dirty="0">
                <a:cs typeface="+mj-cs"/>
              </a:rPr>
              <a:t>Pathophysiology and Perfusion </a:t>
            </a:r>
            <a:r>
              <a:rPr lang="en-US" sz="2000" b="0" dirty="0">
                <a:cs typeface="+mj-cs"/>
              </a:rPr>
              <a:t>(2 of 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a:lnSpc>
                <a:spcPct val="85000"/>
              </a:lnSpc>
              <a:defRPr/>
            </a:pPr>
            <a:r>
              <a:rPr lang="en-US" dirty="0">
                <a:cs typeface="+mj-cs"/>
              </a:rPr>
              <a:t>Pathophysiology and Perfusion </a:t>
            </a:r>
            <a:r>
              <a:rPr lang="en-US" sz="2000" b="0" dirty="0">
                <a:cs typeface="+mj-cs"/>
              </a:rPr>
              <a:t>(3 of 3)</a:t>
            </a:r>
          </a:p>
        </p:txBody>
      </p:sp>
      <p:sp>
        <p:nvSpPr>
          <p:cNvPr id="21507" name="Rectangle 3"/>
          <p:cNvSpPr>
            <a:spLocks noGrp="1" noChangeArrowheads="1"/>
          </p:cNvSpPr>
          <p:nvPr>
            <p:ph type="body" idx="1"/>
          </p:nvPr>
        </p:nvSpPr>
        <p:spPr>
          <a:xfrm>
            <a:off x="925830" y="1490870"/>
            <a:ext cx="9145270" cy="4699047"/>
          </a:xfrm>
        </p:spPr>
        <p:txBody>
          <a:bodyPr rIns="228600"/>
          <a:lstStyle/>
          <a:p>
            <a:pPr>
              <a:spcBef>
                <a:spcPct val="35000"/>
              </a:spcBef>
            </a:pPr>
            <a:r>
              <a:rPr lang="en-US" altLang="en-US" dirty="0"/>
              <a:t>All organs and organ systems depend on adequate perfusion to function properly.</a:t>
            </a:r>
          </a:p>
          <a:p>
            <a:pPr lvl="1">
              <a:spcBef>
                <a:spcPct val="35000"/>
              </a:spcBef>
            </a:pPr>
            <a:r>
              <a:rPr lang="en-US" altLang="en-US" dirty="0"/>
              <a:t>Death of an organ system can quickly lead to death of the patient.</a:t>
            </a:r>
          </a:p>
          <a:p>
            <a:pPr lvl="1">
              <a:spcBef>
                <a:spcPct val="35000"/>
              </a:spcBef>
            </a:pPr>
            <a:r>
              <a:rPr lang="en-US" altLang="en-US" dirty="0"/>
              <a:t>Emergency care supports adequate perfusion until the patient arrives at the hospital.</a:t>
            </a:r>
          </a:p>
          <a:p>
            <a:pPr>
              <a:spcBef>
                <a:spcPct val="35000"/>
              </a:spcBef>
            </a:pPr>
            <a:r>
              <a:rPr lang="en-US" altLang="en-US" dirty="0"/>
              <a:t>The heart requires a constant supply of blood.</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(1 of 3)</a:t>
            </a:r>
          </a:p>
        </p:txBody>
      </p:sp>
      <p:sp>
        <p:nvSpPr>
          <p:cNvPr id="4099" name="Rectangle 3"/>
          <p:cNvSpPr>
            <a:spLocks noGrp="1" noChangeArrowheads="1"/>
          </p:cNvSpPr>
          <p:nvPr>
            <p:ph type="body" idx="1"/>
          </p:nvPr>
        </p:nvSpPr>
        <p:spPr/>
        <p:txBody>
          <a:bodyPr rIns="228600"/>
          <a:lstStyle/>
          <a:p>
            <a:pPr marL="0" indent="0" eaLnBrk="1" hangingPunct="1">
              <a:buFontTx/>
              <a:buNone/>
            </a:pPr>
            <a:r>
              <a:rPr lang="en-US" altLang="en-US" b="1" dirty="0"/>
              <a:t>Trauma</a:t>
            </a:r>
          </a:p>
          <a:p>
            <a:pPr marL="0" indent="0" eaLnBrk="1" hangingPunct="1">
              <a:spcBef>
                <a:spcPct val="35000"/>
              </a:spcBef>
              <a:buFontTx/>
              <a:buNone/>
            </a:pPr>
            <a:r>
              <a:rPr lang="en-US" altLang="en-US" dirty="0"/>
              <a:t>Applies fundamental knowledge to provide basic emergency care and transportation based on assessment findings for an acutely injured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defRPr/>
            </a:pPr>
            <a:r>
              <a:rPr lang="en-US" dirty="0">
                <a:cs typeface="+mj-cs"/>
              </a:rPr>
              <a:t>External Bleeding</a:t>
            </a:r>
          </a:p>
        </p:txBody>
      </p:sp>
      <p:sp>
        <p:nvSpPr>
          <p:cNvPr id="23555" name="Content Placeholder 2"/>
          <p:cNvSpPr>
            <a:spLocks noGrp="1"/>
          </p:cNvSpPr>
          <p:nvPr>
            <p:ph type="body" idx="1"/>
          </p:nvPr>
        </p:nvSpPr>
        <p:spPr/>
        <p:txBody>
          <a:bodyPr rIns="228600"/>
          <a:lstStyle/>
          <a:p>
            <a:pPr>
              <a:spcBef>
                <a:spcPct val="35000"/>
              </a:spcBef>
            </a:pPr>
            <a:r>
              <a:rPr lang="en-US" altLang="en-US" dirty="0"/>
              <a:t>Hemorrhage means bleeding.</a:t>
            </a:r>
          </a:p>
          <a:p>
            <a:pPr>
              <a:spcBef>
                <a:spcPct val="35000"/>
              </a:spcBef>
            </a:pPr>
            <a:r>
              <a:rPr lang="en-US" altLang="en-US" dirty="0"/>
              <a:t>External bleeding is visible hemorrhage.</a:t>
            </a:r>
          </a:p>
          <a:p>
            <a:pPr>
              <a:buFontTx/>
              <a:buNone/>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nSpc>
                <a:spcPct val="85000"/>
              </a:lnSpc>
              <a:defRPr/>
            </a:pPr>
            <a:r>
              <a:rPr lang="en-US" dirty="0">
                <a:cs typeface="+mj-cs"/>
              </a:rPr>
              <a:t>Significance of External Bleeding </a:t>
            </a:r>
            <a:r>
              <a:rPr lang="en-US" sz="2000" b="0" dirty="0">
                <a:cs typeface="+mj-cs"/>
              </a:rPr>
              <a:t>(1 of 3)</a:t>
            </a:r>
          </a:p>
        </p:txBody>
      </p:sp>
      <p:sp>
        <p:nvSpPr>
          <p:cNvPr id="24579" name="Content Placeholder 2"/>
          <p:cNvSpPr>
            <a:spLocks noGrp="1"/>
          </p:cNvSpPr>
          <p:nvPr>
            <p:ph type="body" idx="1"/>
          </p:nvPr>
        </p:nvSpPr>
        <p:spPr>
          <a:xfrm>
            <a:off x="925830" y="1490870"/>
            <a:ext cx="9551670" cy="4699047"/>
          </a:xfrm>
        </p:spPr>
        <p:txBody>
          <a:bodyPr rIns="228600"/>
          <a:lstStyle/>
          <a:p>
            <a:pPr>
              <a:spcBef>
                <a:spcPct val="35000"/>
              </a:spcBef>
            </a:pPr>
            <a:r>
              <a:rPr lang="en-US" altLang="en-US" dirty="0"/>
              <a:t>With serious external bleeding, it may be difficult to tell the amount of blood loss.</a:t>
            </a:r>
          </a:p>
          <a:p>
            <a:pPr lvl="1">
              <a:spcBef>
                <a:spcPct val="35000"/>
              </a:spcBef>
            </a:pPr>
            <a:r>
              <a:rPr lang="en-US" altLang="en-US" dirty="0"/>
              <a:t>Blood looks different on different surfaces.</a:t>
            </a:r>
          </a:p>
          <a:p>
            <a:pPr lvl="1">
              <a:spcBef>
                <a:spcPct val="35000"/>
              </a:spcBef>
            </a:pPr>
            <a:r>
              <a:rPr lang="en-US" altLang="en-US" dirty="0"/>
              <a:t>Estimate the amount of external blood loss. </a:t>
            </a:r>
          </a:p>
          <a:p>
            <a:pPr>
              <a:spcBef>
                <a:spcPct val="35000"/>
              </a:spcBef>
            </a:pPr>
            <a:r>
              <a:rPr lang="en-US" altLang="en-US" dirty="0"/>
              <a:t>Body will not tolerate a blood loss greater than 20% of blood volume.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p:cNvSpPr>
            <a:spLocks noGrp="1"/>
          </p:cNvSpPr>
          <p:nvPr>
            <p:ph type="title"/>
          </p:nvPr>
        </p:nvSpPr>
        <p:spPr/>
        <p:txBody>
          <a:bodyPr/>
          <a:lstStyle/>
          <a:p>
            <a:pPr>
              <a:lnSpc>
                <a:spcPct val="85000"/>
              </a:lnSpc>
              <a:defRPr/>
            </a:pPr>
            <a:r>
              <a:rPr lang="en-US" dirty="0">
                <a:cs typeface="+mj-cs"/>
              </a:rPr>
              <a:t>Significance of External Bleeding </a:t>
            </a:r>
            <a:r>
              <a:rPr lang="en-US" sz="2000" b="0" dirty="0">
                <a:cs typeface="+mj-cs"/>
              </a:rPr>
              <a:t>(2 of 3)</a:t>
            </a:r>
          </a:p>
        </p:txBody>
      </p:sp>
      <p:sp>
        <p:nvSpPr>
          <p:cNvPr id="25603" name="Content Placeholder 2"/>
          <p:cNvSpPr>
            <a:spLocks noGrp="1"/>
          </p:cNvSpPr>
          <p:nvPr>
            <p:ph type="body" idx="1"/>
          </p:nvPr>
        </p:nvSpPr>
        <p:spPr/>
        <p:txBody>
          <a:bodyPr rIns="228600"/>
          <a:lstStyle/>
          <a:p>
            <a:pPr>
              <a:spcBef>
                <a:spcPct val="35000"/>
              </a:spcBef>
            </a:pPr>
            <a:r>
              <a:rPr lang="en-US" altLang="en-US" dirty="0"/>
              <a:t>Changes in vital signs may occur with significant blood loss.</a:t>
            </a:r>
          </a:p>
          <a:p>
            <a:pPr lvl="1">
              <a:spcBef>
                <a:spcPct val="35000"/>
              </a:spcBef>
            </a:pPr>
            <a:r>
              <a:rPr lang="en-US" altLang="en-US" dirty="0"/>
              <a:t>Increase in heart rate</a:t>
            </a:r>
          </a:p>
          <a:p>
            <a:pPr lvl="1">
              <a:spcBef>
                <a:spcPct val="35000"/>
              </a:spcBef>
            </a:pPr>
            <a:r>
              <a:rPr lang="en-US" altLang="en-US" dirty="0"/>
              <a:t>Increase in respiratory rate</a:t>
            </a:r>
          </a:p>
          <a:p>
            <a:pPr lvl="1">
              <a:spcBef>
                <a:spcPct val="35000"/>
              </a:spcBef>
            </a:pPr>
            <a:r>
              <a:rPr lang="en-US" altLang="en-US" dirty="0"/>
              <a:t>Decrease in blood pressure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p:cNvSpPr>
            <a:spLocks noGrp="1"/>
          </p:cNvSpPr>
          <p:nvPr>
            <p:ph type="title"/>
          </p:nvPr>
        </p:nvSpPr>
        <p:spPr/>
        <p:txBody>
          <a:bodyPr/>
          <a:lstStyle/>
          <a:p>
            <a:pPr>
              <a:lnSpc>
                <a:spcPct val="85000"/>
              </a:lnSpc>
              <a:defRPr/>
            </a:pPr>
            <a:r>
              <a:rPr lang="en-US" dirty="0">
                <a:cs typeface="+mj-cs"/>
              </a:rPr>
              <a:t>Significance of External Bleeding </a:t>
            </a:r>
            <a:r>
              <a:rPr lang="en-US" sz="2000" b="0" dirty="0">
                <a:cs typeface="+mj-cs"/>
              </a:rPr>
              <a:t>(3 of 3)</a:t>
            </a:r>
          </a:p>
        </p:txBody>
      </p:sp>
      <p:sp>
        <p:nvSpPr>
          <p:cNvPr id="26627" name="Content Placeholder 2"/>
          <p:cNvSpPr>
            <a:spLocks noGrp="1"/>
          </p:cNvSpPr>
          <p:nvPr>
            <p:ph type="body" idx="1"/>
          </p:nvPr>
        </p:nvSpPr>
        <p:spPr>
          <a:xfrm>
            <a:off x="925830" y="1490870"/>
            <a:ext cx="9196070" cy="4699047"/>
          </a:xfrm>
        </p:spPr>
        <p:txBody>
          <a:bodyPr rIns="228600"/>
          <a:lstStyle/>
          <a:p>
            <a:pPr>
              <a:spcBef>
                <a:spcPct val="35000"/>
              </a:spcBef>
            </a:pPr>
            <a:r>
              <a:rPr lang="en-US" altLang="en-US" dirty="0"/>
              <a:t>How well people compensate for blood loss is related to how rapidly they bleed.</a:t>
            </a:r>
          </a:p>
          <a:p>
            <a:pPr lvl="1">
              <a:spcBef>
                <a:spcPct val="35000"/>
              </a:spcBef>
            </a:pPr>
            <a:r>
              <a:rPr lang="en-US" altLang="en-US" dirty="0"/>
              <a:t>An adult can comfortably donate 1 unit (500 mL) of blood over 15 to 20 minutes.</a:t>
            </a:r>
          </a:p>
          <a:p>
            <a:pPr lvl="1">
              <a:spcBef>
                <a:spcPct val="35000"/>
              </a:spcBef>
            </a:pPr>
            <a:r>
              <a:rPr lang="en-US" altLang="en-US" dirty="0"/>
              <a:t>If a similar blood loss occurs in a much shorter time, the person may rapidly develop symptoms of hypovolemic shock.</a:t>
            </a:r>
          </a:p>
          <a:p>
            <a:pPr lvl="1">
              <a:spcBef>
                <a:spcPct val="35000"/>
              </a:spcBef>
            </a:pPr>
            <a:r>
              <a:rPr lang="en-US" altLang="en-US" dirty="0"/>
              <a:t>Consider age and preexisting health.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1"/>
          <p:cNvSpPr>
            <a:spLocks noGrp="1"/>
          </p:cNvSpPr>
          <p:nvPr>
            <p:ph type="title"/>
          </p:nvPr>
        </p:nvSpPr>
        <p:spPr/>
        <p:txBody>
          <a:bodyPr/>
          <a:lstStyle/>
          <a:p>
            <a:pPr>
              <a:lnSpc>
                <a:spcPct val="85000"/>
              </a:lnSpc>
              <a:defRPr/>
            </a:pPr>
            <a:r>
              <a:rPr lang="en-US" dirty="0">
                <a:cs typeface="+mj-cs"/>
              </a:rPr>
              <a:t>Characteristics of External Bleeding </a:t>
            </a:r>
            <a:r>
              <a:rPr lang="en-US" sz="2000" b="0" dirty="0">
                <a:cs typeface="+mj-cs"/>
              </a:rPr>
              <a:t>(1 of 3)</a:t>
            </a:r>
          </a:p>
        </p:txBody>
      </p:sp>
      <p:sp>
        <p:nvSpPr>
          <p:cNvPr id="27651" name="Content Placeholder 2"/>
          <p:cNvSpPr>
            <a:spLocks noGrp="1"/>
          </p:cNvSpPr>
          <p:nvPr>
            <p:ph type="body" idx="1"/>
          </p:nvPr>
        </p:nvSpPr>
        <p:spPr/>
        <p:txBody>
          <a:bodyPr rIns="228600"/>
          <a:lstStyle/>
          <a:p>
            <a:pPr>
              <a:spcBef>
                <a:spcPct val="35000"/>
              </a:spcBef>
            </a:pPr>
            <a:r>
              <a:rPr lang="en-US" altLang="en-US" dirty="0"/>
              <a:t>Serious conditions with bleeding:</a:t>
            </a:r>
          </a:p>
          <a:p>
            <a:pPr lvl="1">
              <a:spcBef>
                <a:spcPct val="35000"/>
              </a:spcBef>
            </a:pPr>
            <a:r>
              <a:rPr lang="en-US" altLang="en-US" dirty="0"/>
              <a:t>Significant MOI</a:t>
            </a:r>
          </a:p>
          <a:p>
            <a:pPr lvl="1">
              <a:spcBef>
                <a:spcPct val="35000"/>
              </a:spcBef>
            </a:pPr>
            <a:r>
              <a:rPr lang="en-US" altLang="en-US" dirty="0"/>
              <a:t>Patient has a poor general appearance and is calm.</a:t>
            </a:r>
          </a:p>
          <a:p>
            <a:pPr lvl="1">
              <a:spcBef>
                <a:spcPct val="35000"/>
              </a:spcBef>
            </a:pPr>
            <a:r>
              <a:rPr lang="en-US" altLang="en-US" dirty="0"/>
              <a:t>Signs and symptoms of shock</a:t>
            </a:r>
          </a:p>
          <a:p>
            <a:pPr lvl="1">
              <a:spcBef>
                <a:spcPct val="35000"/>
              </a:spcBef>
            </a:pPr>
            <a:r>
              <a:rPr lang="en-US" altLang="en-US" dirty="0"/>
              <a:t>Significant blood loss</a:t>
            </a:r>
          </a:p>
          <a:p>
            <a:pPr lvl="1">
              <a:spcBef>
                <a:spcPct val="35000"/>
              </a:spcBef>
            </a:pPr>
            <a:r>
              <a:rPr lang="en-US" altLang="en-US" dirty="0"/>
              <a:t>Rapid blood loss </a:t>
            </a:r>
          </a:p>
          <a:p>
            <a:pPr lvl="1">
              <a:spcBef>
                <a:spcPct val="35000"/>
              </a:spcBef>
            </a:pPr>
            <a:r>
              <a:rPr lang="en-US" altLang="en-US" dirty="0"/>
              <a:t>Uncontrollable bleeding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nSpc>
                <a:spcPct val="85000"/>
              </a:lnSpc>
              <a:defRPr/>
            </a:pPr>
            <a:r>
              <a:rPr lang="en-US" dirty="0">
                <a:cs typeface="+mj-cs"/>
              </a:rPr>
              <a:t>Characteristics of External Bleeding </a:t>
            </a:r>
            <a:r>
              <a:rPr lang="en-US" sz="2000" b="0" dirty="0">
                <a:cs typeface="+mj-cs"/>
              </a:rPr>
              <a:t>(2 of 3)</a:t>
            </a:r>
          </a:p>
        </p:txBody>
      </p:sp>
      <p:sp>
        <p:nvSpPr>
          <p:cNvPr id="28675" name="Content Placeholder 2"/>
          <p:cNvSpPr>
            <a:spLocks noGrp="1"/>
          </p:cNvSpPr>
          <p:nvPr>
            <p:ph type="body" idx="1"/>
          </p:nvPr>
        </p:nvSpPr>
        <p:spPr/>
        <p:txBody>
          <a:bodyPr rIns="228600"/>
          <a:lstStyle/>
          <a:p>
            <a:pPr>
              <a:spcBef>
                <a:spcPct val="35000"/>
              </a:spcBef>
            </a:pPr>
            <a:r>
              <a:rPr lang="en-US" altLang="en-US" dirty="0"/>
              <a:t>Arterial bleeding</a:t>
            </a:r>
          </a:p>
          <a:p>
            <a:pPr lvl="1">
              <a:spcBef>
                <a:spcPct val="35000"/>
              </a:spcBef>
            </a:pPr>
            <a:r>
              <a:rPr lang="en-US" altLang="en-US" dirty="0"/>
              <a:t>Pressure causes blood to spurt and makes bleeding difficult to control.</a:t>
            </a:r>
          </a:p>
          <a:p>
            <a:pPr lvl="1">
              <a:spcBef>
                <a:spcPct val="35000"/>
              </a:spcBef>
            </a:pPr>
            <a:r>
              <a:rPr lang="en-US" altLang="en-US" dirty="0"/>
              <a:t>Typically brighter red and spurts in time with the pulse</a:t>
            </a:r>
          </a:p>
          <a:p>
            <a:pPr>
              <a:spcBef>
                <a:spcPct val="35000"/>
              </a:spcBef>
            </a:pPr>
            <a:r>
              <a:rPr lang="en-US" altLang="en-US" dirty="0"/>
              <a:t>Venous bleeding</a:t>
            </a:r>
          </a:p>
          <a:p>
            <a:pPr lvl="1">
              <a:spcBef>
                <a:spcPct val="35000"/>
              </a:spcBef>
            </a:pPr>
            <a:r>
              <a:rPr lang="en-US" altLang="en-US" dirty="0"/>
              <a:t>Dark red, flows slowly or rapidly depending on the size of the vein</a:t>
            </a:r>
          </a:p>
          <a:p>
            <a:pPr lvl="1">
              <a:spcBef>
                <a:spcPct val="35000"/>
              </a:spcBef>
            </a:pPr>
            <a:r>
              <a:rPr lang="en-US" altLang="en-US" dirty="0"/>
              <a:t>Does not spurt and is easier to manage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a:lnSpc>
                <a:spcPct val="85000"/>
              </a:lnSpc>
              <a:defRPr/>
            </a:pPr>
            <a:r>
              <a:rPr lang="en-US" dirty="0">
                <a:cs typeface="+mj-cs"/>
              </a:rPr>
              <a:t>Characteristics of External Bleeding </a:t>
            </a:r>
            <a:r>
              <a:rPr lang="en-US" sz="2000" b="0" dirty="0">
                <a:cs typeface="+mj-cs"/>
              </a:rPr>
              <a:t>(3 of 3)</a:t>
            </a:r>
          </a:p>
        </p:txBody>
      </p:sp>
      <p:sp>
        <p:nvSpPr>
          <p:cNvPr id="29699" name="Rectangle 3"/>
          <p:cNvSpPr>
            <a:spLocks noGrp="1" noChangeArrowheads="1"/>
          </p:cNvSpPr>
          <p:nvPr>
            <p:ph sz="half" idx="1"/>
          </p:nvPr>
        </p:nvSpPr>
        <p:spPr>
          <a:xfrm>
            <a:off x="914400" y="1447800"/>
            <a:ext cx="6197600" cy="4800600"/>
          </a:xfrm>
        </p:spPr>
        <p:txBody>
          <a:bodyPr rIns="228600"/>
          <a:lstStyle/>
          <a:p>
            <a:pPr>
              <a:spcBef>
                <a:spcPct val="35000"/>
              </a:spcBef>
            </a:pPr>
            <a:r>
              <a:rPr lang="en-US" altLang="en-US" dirty="0"/>
              <a:t>Capillary bleeding</a:t>
            </a:r>
          </a:p>
          <a:p>
            <a:pPr lvl="1">
              <a:spcBef>
                <a:spcPct val="35000"/>
              </a:spcBef>
            </a:pPr>
            <a:r>
              <a:rPr lang="en-US" altLang="en-US" dirty="0"/>
              <a:t>Bleeding from damaged capillary vessels</a:t>
            </a:r>
          </a:p>
          <a:p>
            <a:pPr lvl="1">
              <a:spcBef>
                <a:spcPct val="35000"/>
              </a:spcBef>
            </a:pPr>
            <a:r>
              <a:rPr lang="en-US" altLang="en-US" dirty="0"/>
              <a:t>Dark red, oozes steadily but slowly</a:t>
            </a:r>
          </a:p>
          <a:p>
            <a:pPr lvl="1">
              <a:spcBef>
                <a:spcPct val="35000"/>
              </a:spcBef>
            </a:pPr>
            <a:endParaRPr lang="en-US" altLang="en-US" dirty="0"/>
          </a:p>
          <a:p>
            <a:pPr lvl="1">
              <a:spcBef>
                <a:spcPct val="35000"/>
              </a:spcBef>
            </a:pPr>
            <a:endParaRPr lang="en-US" altLang="en-US" dirty="0"/>
          </a:p>
        </p:txBody>
      </p:sp>
      <p:pic>
        <p:nvPicPr>
          <p:cNvPr id="6146" name="Picture 2" descr=" Image A shows a drop of blood on a fingertip that is dark red in color, indicating bleeding from capillary vessels. Image B shows a cut in the leg that is bleeding steadily showing that  venous bleeding is darker than arterial bleeding . Image C shows a cut in the forearm and bleeding from it, the bleeding is bright red in color indicating arterial bleeding.&#10;" title="There are three images depicting capillary bleeding, venous bleeding, and arterial blee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141" y="1241287"/>
            <a:ext cx="1945670" cy="53736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26291" y="4883647"/>
            <a:ext cx="5403850" cy="1477328"/>
          </a:xfrm>
          <a:prstGeom prst="rect">
            <a:avLst/>
          </a:prstGeom>
        </p:spPr>
        <p:txBody>
          <a:bodyPr wrap="square">
            <a:spAutoFit/>
          </a:bodyPr>
          <a:lstStyle/>
          <a:p>
            <a:r>
              <a:rPr lang="en-US" b="1" dirty="0"/>
              <a:t>FIGURE 26-7 A. </a:t>
            </a:r>
            <a:r>
              <a:rPr lang="en-US" dirty="0"/>
              <a:t>Bleeding from capillary vessels is</a:t>
            </a:r>
          </a:p>
          <a:p>
            <a:r>
              <a:rPr lang="en-US" dirty="0"/>
              <a:t>dark red and oozes from the wound slowly but steadily.</a:t>
            </a:r>
          </a:p>
          <a:p>
            <a:r>
              <a:rPr lang="en-US" b="1" dirty="0"/>
              <a:t>B. </a:t>
            </a:r>
            <a:r>
              <a:rPr lang="en-US" dirty="0"/>
              <a:t>Venous bleeding is darker than arterial bleeding and</a:t>
            </a:r>
          </a:p>
          <a:p>
            <a:r>
              <a:rPr lang="en-US" dirty="0"/>
              <a:t>flows steadily. </a:t>
            </a:r>
            <a:r>
              <a:rPr lang="en-US" b="1" dirty="0"/>
              <a:t>C. </a:t>
            </a:r>
            <a:r>
              <a:rPr lang="en-US" dirty="0"/>
              <a:t>Arterial bleeding is characteristically</a:t>
            </a:r>
          </a:p>
          <a:p>
            <a:r>
              <a:rPr lang="en-US" dirty="0"/>
              <a:t>bright red and spurts in time with the pulse.</a:t>
            </a:r>
          </a:p>
        </p:txBody>
      </p:sp>
      <p:sp>
        <p:nvSpPr>
          <p:cNvPr id="3" name="Rectangle 2"/>
          <p:cNvSpPr/>
          <p:nvPr/>
        </p:nvSpPr>
        <p:spPr>
          <a:xfrm>
            <a:off x="2526291" y="6354109"/>
            <a:ext cx="2278188"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 B, C: </a:t>
            </a:r>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le 1"/>
          <p:cNvSpPr>
            <a:spLocks noGrp="1"/>
          </p:cNvSpPr>
          <p:nvPr>
            <p:ph type="title"/>
          </p:nvPr>
        </p:nvSpPr>
        <p:spPr/>
        <p:txBody>
          <a:bodyPr/>
          <a:lstStyle/>
          <a:p>
            <a:pPr>
              <a:lnSpc>
                <a:spcPct val="85000"/>
              </a:lnSpc>
              <a:defRPr/>
            </a:pPr>
            <a:r>
              <a:rPr lang="en-US" dirty="0">
                <a:cs typeface="+mj-cs"/>
              </a:rPr>
              <a:t>Clotting</a:t>
            </a:r>
            <a:endParaRPr lang="en-US" sz="2800" b="0" dirty="0">
              <a:cs typeface="+mj-cs"/>
            </a:endParaRPr>
          </a:p>
        </p:txBody>
      </p:sp>
      <p:sp>
        <p:nvSpPr>
          <p:cNvPr id="30723" name="Content Placeholder 2"/>
          <p:cNvSpPr>
            <a:spLocks noGrp="1"/>
          </p:cNvSpPr>
          <p:nvPr>
            <p:ph type="body" idx="1"/>
          </p:nvPr>
        </p:nvSpPr>
        <p:spPr/>
        <p:txBody>
          <a:bodyPr rIns="228600"/>
          <a:lstStyle/>
          <a:p>
            <a:pPr>
              <a:spcBef>
                <a:spcPct val="35000"/>
              </a:spcBef>
            </a:pPr>
            <a:r>
              <a:rPr lang="en-US" altLang="en-US" dirty="0"/>
              <a:t>Bleeding tends to stop rather quickly, within about 10 minutes.</a:t>
            </a:r>
          </a:p>
          <a:p>
            <a:pPr lvl="1">
              <a:spcBef>
                <a:spcPct val="35000"/>
              </a:spcBef>
            </a:pPr>
            <a:r>
              <a:rPr lang="en-US" altLang="en-US" dirty="0"/>
              <a:t>When skin is broken, blood flows rapidly.</a:t>
            </a:r>
          </a:p>
          <a:p>
            <a:pPr lvl="1">
              <a:spcBef>
                <a:spcPct val="35000"/>
              </a:spcBef>
            </a:pPr>
            <a:r>
              <a:rPr lang="en-US" altLang="en-US" dirty="0"/>
              <a:t>The cut end of the vessel begins to narrow, reducing the amount of bleeding.</a:t>
            </a:r>
          </a:p>
          <a:p>
            <a:pPr lvl="1">
              <a:spcBef>
                <a:spcPct val="35000"/>
              </a:spcBef>
            </a:pPr>
            <a:r>
              <a:rPr lang="en-US" altLang="en-US" dirty="0"/>
              <a:t>Then a clot forms.</a:t>
            </a:r>
          </a:p>
          <a:p>
            <a:pPr lvl="1">
              <a:spcBef>
                <a:spcPct val="35000"/>
              </a:spcBef>
            </a:pPr>
            <a:r>
              <a:rPr lang="en-US" altLang="en-US" dirty="0"/>
              <a:t>Bleeding will not stop if a clot does not form.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pPr>
              <a:lnSpc>
                <a:spcPct val="85000"/>
              </a:lnSpc>
              <a:defRPr/>
            </a:pPr>
            <a:r>
              <a:rPr lang="en-US" dirty="0">
                <a:cs typeface="+mj-cs"/>
              </a:rPr>
              <a:t>Hemophilia</a:t>
            </a:r>
          </a:p>
        </p:txBody>
      </p:sp>
      <p:sp>
        <p:nvSpPr>
          <p:cNvPr id="32771" name="Rectangle 3"/>
          <p:cNvSpPr>
            <a:spLocks noGrp="1" noChangeArrowheads="1"/>
          </p:cNvSpPr>
          <p:nvPr>
            <p:ph type="body" idx="1"/>
          </p:nvPr>
        </p:nvSpPr>
        <p:spPr/>
        <p:txBody>
          <a:bodyPr rIns="228600"/>
          <a:lstStyle/>
          <a:p>
            <a:pPr>
              <a:spcBef>
                <a:spcPct val="35000"/>
              </a:spcBef>
            </a:pPr>
            <a:r>
              <a:rPr lang="en-US" altLang="en-US" dirty="0"/>
              <a:t>Patient lacks blood-clotting factors.</a:t>
            </a:r>
          </a:p>
          <a:p>
            <a:pPr>
              <a:spcBef>
                <a:spcPct val="35000"/>
              </a:spcBef>
            </a:pPr>
            <a:r>
              <a:rPr lang="en-US" altLang="en-US" dirty="0"/>
              <a:t>Bleeding may occur spontaneously.</a:t>
            </a:r>
          </a:p>
          <a:p>
            <a:pPr>
              <a:spcBef>
                <a:spcPct val="35000"/>
              </a:spcBef>
            </a:pPr>
            <a:r>
              <a:rPr lang="en-US" altLang="en-US" dirty="0"/>
              <a:t>All injuries, no matter how trivial, are potentially serious.</a:t>
            </a:r>
          </a:p>
          <a:p>
            <a:pPr>
              <a:spcBef>
                <a:spcPct val="35000"/>
              </a:spcBef>
            </a:pPr>
            <a:r>
              <a:rPr lang="en-US" altLang="en-US" dirty="0"/>
              <a:t>Patients should be transported immediately.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nSpc>
                <a:spcPct val="85000"/>
              </a:lnSpc>
              <a:defRPr/>
            </a:pPr>
            <a:r>
              <a:rPr lang="en-US" dirty="0">
                <a:cs typeface="+mj-cs"/>
              </a:rPr>
              <a:t>Internal Bleeding </a:t>
            </a:r>
            <a:r>
              <a:rPr lang="en-US" sz="2000" b="0" dirty="0">
                <a:cs typeface="+mj-cs"/>
              </a:rPr>
              <a:t>(1 of 2)</a:t>
            </a:r>
          </a:p>
        </p:txBody>
      </p:sp>
      <p:sp>
        <p:nvSpPr>
          <p:cNvPr id="33795" name="Content Placeholder 2"/>
          <p:cNvSpPr>
            <a:spLocks noGrp="1"/>
          </p:cNvSpPr>
          <p:nvPr>
            <p:ph type="body" idx="1"/>
          </p:nvPr>
        </p:nvSpPr>
        <p:spPr/>
        <p:txBody>
          <a:bodyPr rIns="228600"/>
          <a:lstStyle/>
          <a:p>
            <a:pPr>
              <a:spcBef>
                <a:spcPct val="35000"/>
              </a:spcBef>
            </a:pPr>
            <a:r>
              <a:rPr lang="en-US" altLang="en-US" dirty="0"/>
              <a:t>Can be very serious because it is not easy to detect immediately</a:t>
            </a:r>
          </a:p>
          <a:p>
            <a:pPr lvl="1">
              <a:spcBef>
                <a:spcPct val="35000"/>
              </a:spcBef>
            </a:pPr>
            <a:r>
              <a:rPr lang="en-US" altLang="en-US" dirty="0"/>
              <a:t>Injury or damage to internal organs commonly results in extensive internal bleeding.</a:t>
            </a:r>
          </a:p>
          <a:p>
            <a:pPr lvl="1">
              <a:spcBef>
                <a:spcPct val="35000"/>
              </a:spcBef>
            </a:pPr>
            <a:r>
              <a:rPr lang="en-US" altLang="en-US" dirty="0"/>
              <a:t>Can cause hypovolemic shock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(2 of 3)</a:t>
            </a:r>
          </a:p>
        </p:txBody>
      </p:sp>
      <p:sp>
        <p:nvSpPr>
          <p:cNvPr id="5123"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Bleeding</a:t>
            </a:r>
          </a:p>
          <a:p>
            <a:pPr eaLnBrk="1" hangingPunct="1">
              <a:spcBef>
                <a:spcPct val="35000"/>
              </a:spcBef>
            </a:pPr>
            <a:r>
              <a:rPr lang="en-US" altLang="en-US" dirty="0"/>
              <a:t>Recognition and management of</a:t>
            </a:r>
          </a:p>
          <a:p>
            <a:pPr lvl="1" eaLnBrk="1" hangingPunct="1">
              <a:spcBef>
                <a:spcPct val="35000"/>
              </a:spcBef>
            </a:pPr>
            <a:r>
              <a:rPr lang="en-US" altLang="en-US" dirty="0"/>
              <a:t>Bleeding</a:t>
            </a:r>
          </a:p>
          <a:p>
            <a:pPr eaLnBrk="1" hangingPunct="1">
              <a:spcBef>
                <a:spcPct val="35000"/>
              </a:spcBef>
            </a:pPr>
            <a:r>
              <a:rPr lang="en-US" altLang="en-US" dirty="0"/>
              <a:t>Pathophysiology, assessment, and management of</a:t>
            </a:r>
          </a:p>
          <a:p>
            <a:pPr lvl="1" eaLnBrk="1" hangingPunct="1">
              <a:spcBef>
                <a:spcPct val="35000"/>
              </a:spcBef>
            </a:pPr>
            <a:r>
              <a:rPr lang="en-US" altLang="en-US" dirty="0"/>
              <a:t>Bleeding</a:t>
            </a:r>
          </a:p>
          <a:p>
            <a:pPr lvl="1" eaLnBrk="1" hangingPunct="1">
              <a:lnSpc>
                <a:spcPct val="90000"/>
              </a:lnSpc>
              <a:buFontTx/>
              <a:buNone/>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1"/>
          <p:cNvSpPr>
            <a:spLocks noGrp="1"/>
          </p:cNvSpPr>
          <p:nvPr>
            <p:ph type="title"/>
          </p:nvPr>
        </p:nvSpPr>
        <p:spPr/>
        <p:txBody>
          <a:bodyPr/>
          <a:lstStyle/>
          <a:p>
            <a:pPr>
              <a:lnSpc>
                <a:spcPct val="85000"/>
              </a:lnSpc>
              <a:defRPr/>
            </a:pPr>
            <a:r>
              <a:rPr lang="en-US" dirty="0">
                <a:cs typeface="+mj-cs"/>
              </a:rPr>
              <a:t>Internal Bleeding </a:t>
            </a:r>
            <a:r>
              <a:rPr lang="en-US" sz="2000" b="0" dirty="0">
                <a:cs typeface="+mj-cs"/>
              </a:rPr>
              <a:t>(2 of 2)</a:t>
            </a:r>
          </a:p>
        </p:txBody>
      </p:sp>
      <p:sp>
        <p:nvSpPr>
          <p:cNvPr id="34819" name="Content Placeholder 2"/>
          <p:cNvSpPr>
            <a:spLocks noGrp="1"/>
          </p:cNvSpPr>
          <p:nvPr>
            <p:ph type="body" idx="1"/>
          </p:nvPr>
        </p:nvSpPr>
        <p:spPr/>
        <p:txBody>
          <a:bodyPr rIns="228600"/>
          <a:lstStyle/>
          <a:p>
            <a:pPr>
              <a:spcBef>
                <a:spcPct val="35000"/>
              </a:spcBef>
            </a:pPr>
            <a:r>
              <a:rPr lang="en-US" altLang="en-US" dirty="0"/>
              <a:t>Possible conditions causing internal bleeding:</a:t>
            </a:r>
          </a:p>
          <a:p>
            <a:pPr lvl="1">
              <a:spcBef>
                <a:spcPct val="35000"/>
              </a:spcBef>
            </a:pPr>
            <a:r>
              <a:rPr lang="en-US" altLang="en-US" dirty="0"/>
              <a:t>Stomach ulcer </a:t>
            </a:r>
          </a:p>
          <a:p>
            <a:pPr lvl="1">
              <a:spcBef>
                <a:spcPct val="35000"/>
              </a:spcBef>
            </a:pPr>
            <a:r>
              <a:rPr lang="en-US" altLang="en-US" dirty="0"/>
              <a:t>Lacerated liver </a:t>
            </a:r>
          </a:p>
          <a:p>
            <a:pPr lvl="1">
              <a:spcBef>
                <a:spcPct val="35000"/>
              </a:spcBef>
            </a:pPr>
            <a:r>
              <a:rPr lang="en-US" altLang="en-US" dirty="0"/>
              <a:t>Ruptured spleen </a:t>
            </a:r>
          </a:p>
          <a:p>
            <a:pPr lvl="1">
              <a:spcBef>
                <a:spcPct val="35000"/>
              </a:spcBef>
            </a:pPr>
            <a:r>
              <a:rPr lang="en-US" altLang="en-US" dirty="0"/>
              <a:t>Broken bones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nSpc>
                <a:spcPct val="85000"/>
              </a:lnSpc>
              <a:defRPr/>
            </a:pPr>
            <a:r>
              <a:rPr lang="en-US" dirty="0">
                <a:cs typeface="+mj-cs"/>
              </a:rPr>
              <a:t>MOI for Internal Bleeding </a:t>
            </a:r>
            <a:r>
              <a:rPr lang="en-US" sz="2000" b="0" dirty="0">
                <a:cs typeface="+mj-cs"/>
              </a:rPr>
              <a:t>(1 of 2)</a:t>
            </a:r>
          </a:p>
        </p:txBody>
      </p:sp>
      <p:sp>
        <p:nvSpPr>
          <p:cNvPr id="35843" name="Content Placeholder 2"/>
          <p:cNvSpPr>
            <a:spLocks noGrp="1"/>
          </p:cNvSpPr>
          <p:nvPr>
            <p:ph type="body" idx="1"/>
          </p:nvPr>
        </p:nvSpPr>
        <p:spPr/>
        <p:txBody>
          <a:bodyPr rIns="228600"/>
          <a:lstStyle/>
          <a:p>
            <a:pPr>
              <a:spcBef>
                <a:spcPct val="35000"/>
              </a:spcBef>
            </a:pPr>
            <a:r>
              <a:rPr lang="en-US" altLang="en-US" dirty="0"/>
              <a:t>High-energy MOI</a:t>
            </a:r>
          </a:p>
          <a:p>
            <a:pPr lvl="1">
              <a:spcBef>
                <a:spcPct val="35000"/>
              </a:spcBef>
            </a:pPr>
            <a:r>
              <a:rPr lang="en-US" altLang="en-US" dirty="0"/>
              <a:t>Should increase your index of suspicion for serious unseen injuries</a:t>
            </a:r>
          </a:p>
          <a:p>
            <a:pPr>
              <a:spcBef>
                <a:spcPct val="35000"/>
              </a:spcBef>
            </a:pPr>
            <a:r>
              <a:rPr lang="en-US" altLang="en-US" dirty="0"/>
              <a:t>Internal bleeding is possible whenever the MOI suggests that severe forces affected the body.</a:t>
            </a:r>
          </a:p>
          <a:p>
            <a:pPr lvl="1">
              <a:spcBef>
                <a:spcPct val="35000"/>
              </a:spcBef>
            </a:pPr>
            <a:r>
              <a:rPr lang="en-US" altLang="en-US" dirty="0"/>
              <a:t>Blunt trauma</a:t>
            </a:r>
          </a:p>
          <a:p>
            <a:pPr lvl="1">
              <a:spcBef>
                <a:spcPct val="35000"/>
              </a:spcBef>
            </a:pPr>
            <a:r>
              <a:rPr lang="en-US" altLang="en-US" dirty="0"/>
              <a:t>Penetrating trauma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pPr>
              <a:lnSpc>
                <a:spcPct val="85000"/>
              </a:lnSpc>
              <a:defRPr/>
            </a:pPr>
            <a:r>
              <a:rPr lang="en-US" dirty="0">
                <a:cs typeface="+mj-cs"/>
              </a:rPr>
              <a:t>MOI for Internal Bleeding </a:t>
            </a:r>
            <a:r>
              <a:rPr lang="en-US" sz="2000" b="0" dirty="0">
                <a:cs typeface="+mj-cs"/>
              </a:rPr>
              <a:t>(2 of 2)</a:t>
            </a:r>
          </a:p>
        </p:txBody>
      </p:sp>
      <p:sp>
        <p:nvSpPr>
          <p:cNvPr id="36867" name="Rectangle 3"/>
          <p:cNvSpPr>
            <a:spLocks noGrp="1" noChangeArrowheads="1"/>
          </p:cNvSpPr>
          <p:nvPr>
            <p:ph type="body" idx="1"/>
          </p:nvPr>
        </p:nvSpPr>
        <p:spPr/>
        <p:txBody>
          <a:bodyPr rIns="228600"/>
          <a:lstStyle/>
          <a:p>
            <a:pPr>
              <a:spcBef>
                <a:spcPct val="35000"/>
              </a:spcBef>
            </a:pPr>
            <a:r>
              <a:rPr lang="en-US" altLang="en-US" dirty="0"/>
              <a:t>Signs of injury (DCAP-BTLS)</a:t>
            </a:r>
          </a:p>
          <a:p>
            <a:pPr lvl="1">
              <a:spcBef>
                <a:spcPct val="35000"/>
              </a:spcBef>
            </a:pPr>
            <a:r>
              <a:rPr lang="en-US" altLang="en-US" b="1" dirty="0"/>
              <a:t>D</a:t>
            </a:r>
            <a:r>
              <a:rPr lang="en-US" altLang="en-US" dirty="0"/>
              <a:t>eformities</a:t>
            </a:r>
          </a:p>
          <a:p>
            <a:pPr lvl="1">
              <a:spcBef>
                <a:spcPct val="35000"/>
              </a:spcBef>
            </a:pPr>
            <a:r>
              <a:rPr lang="en-US" altLang="en-US" b="1" dirty="0"/>
              <a:t>C</a:t>
            </a:r>
            <a:r>
              <a:rPr lang="en-US" altLang="en-US" dirty="0"/>
              <a:t>ontusions</a:t>
            </a:r>
          </a:p>
          <a:p>
            <a:pPr lvl="1">
              <a:spcBef>
                <a:spcPct val="35000"/>
              </a:spcBef>
            </a:pPr>
            <a:r>
              <a:rPr lang="en-US" altLang="en-US" b="1" dirty="0"/>
              <a:t>A</a:t>
            </a:r>
            <a:r>
              <a:rPr lang="en-US" altLang="en-US" dirty="0"/>
              <a:t>brasions</a:t>
            </a:r>
          </a:p>
          <a:p>
            <a:pPr lvl="1">
              <a:spcBef>
                <a:spcPct val="35000"/>
              </a:spcBef>
            </a:pPr>
            <a:r>
              <a:rPr lang="en-US" altLang="en-US" b="1" dirty="0"/>
              <a:t>P</a:t>
            </a:r>
            <a:r>
              <a:rPr lang="en-US" altLang="en-US" dirty="0"/>
              <a:t>unctures/penetrations</a:t>
            </a:r>
          </a:p>
          <a:p>
            <a:pPr lvl="1">
              <a:spcBef>
                <a:spcPct val="35000"/>
              </a:spcBef>
            </a:pPr>
            <a:r>
              <a:rPr lang="en-US" altLang="en-US" b="1" dirty="0"/>
              <a:t>B</a:t>
            </a:r>
            <a:r>
              <a:rPr lang="en-US" altLang="en-US" dirty="0"/>
              <a:t>urns</a:t>
            </a:r>
          </a:p>
          <a:p>
            <a:pPr lvl="1">
              <a:spcBef>
                <a:spcPct val="35000"/>
              </a:spcBef>
            </a:pPr>
            <a:r>
              <a:rPr lang="en-US" altLang="en-US" b="1" dirty="0"/>
              <a:t>T</a:t>
            </a:r>
            <a:r>
              <a:rPr lang="en-US" altLang="en-US" dirty="0"/>
              <a:t>enderness</a:t>
            </a:r>
          </a:p>
          <a:p>
            <a:pPr lvl="1">
              <a:spcBef>
                <a:spcPct val="35000"/>
              </a:spcBef>
            </a:pPr>
            <a:r>
              <a:rPr lang="en-US" altLang="en-US" b="1" dirty="0"/>
              <a:t>L</a:t>
            </a:r>
            <a:r>
              <a:rPr lang="en-US" altLang="en-US" dirty="0"/>
              <a:t>acerations</a:t>
            </a:r>
          </a:p>
          <a:p>
            <a:pPr lvl="1">
              <a:spcBef>
                <a:spcPct val="35000"/>
              </a:spcBef>
            </a:pPr>
            <a:r>
              <a:rPr lang="en-US" altLang="en-US" b="1" dirty="0"/>
              <a:t>S</a:t>
            </a:r>
            <a:r>
              <a:rPr lang="en-US" altLang="en-US" dirty="0"/>
              <a:t>welling</a:t>
            </a:r>
          </a:p>
          <a:p>
            <a:pPr lvl="1">
              <a:spcBef>
                <a:spcPct val="35000"/>
              </a:spcBef>
            </a:pPr>
            <a:endParaRPr lang="en-US" altLang="en-US" b="1" dirty="0">
              <a:solidFill>
                <a:srgbClr val="FF0000"/>
              </a:solidFill>
            </a:endParaRP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nSpc>
                <a:spcPct val="85000"/>
              </a:lnSpc>
              <a:defRPr/>
            </a:pPr>
            <a:r>
              <a:rPr lang="en-US" dirty="0">
                <a:cs typeface="+mj-cs"/>
              </a:rPr>
              <a:t>NOI for Internal Bleeding</a:t>
            </a:r>
            <a:endParaRPr lang="en-US" sz="2800" b="0" dirty="0">
              <a:cs typeface="+mj-cs"/>
            </a:endParaRPr>
          </a:p>
        </p:txBody>
      </p:sp>
      <p:sp>
        <p:nvSpPr>
          <p:cNvPr id="37891" name="Content Placeholder 2"/>
          <p:cNvSpPr>
            <a:spLocks noGrp="1"/>
          </p:cNvSpPr>
          <p:nvPr>
            <p:ph type="body" idx="1"/>
          </p:nvPr>
        </p:nvSpPr>
        <p:spPr/>
        <p:txBody>
          <a:bodyPr rIns="228600"/>
          <a:lstStyle/>
          <a:p>
            <a:pPr>
              <a:spcBef>
                <a:spcPct val="35000"/>
              </a:spcBef>
            </a:pPr>
            <a:r>
              <a:rPr lang="en-US" altLang="en-US" dirty="0"/>
              <a:t>Internal bleeding is not always caused by trauma.</a:t>
            </a:r>
          </a:p>
          <a:p>
            <a:pPr>
              <a:spcBef>
                <a:spcPct val="35000"/>
              </a:spcBef>
            </a:pPr>
            <a:r>
              <a:rPr lang="en-US" altLang="en-US" dirty="0"/>
              <a:t>Nontraumatic causes include:</a:t>
            </a:r>
          </a:p>
          <a:p>
            <a:pPr lvl="1">
              <a:spcBef>
                <a:spcPct val="35000"/>
              </a:spcBef>
            </a:pPr>
            <a:r>
              <a:rPr lang="en-US" altLang="en-US" dirty="0"/>
              <a:t>Bleeding ulcers</a:t>
            </a:r>
          </a:p>
          <a:p>
            <a:pPr lvl="1">
              <a:spcBef>
                <a:spcPct val="35000"/>
              </a:spcBef>
            </a:pPr>
            <a:r>
              <a:rPr lang="en-US" altLang="en-US" dirty="0"/>
              <a:t>Bleeding from colon</a:t>
            </a:r>
          </a:p>
          <a:p>
            <a:pPr lvl="1">
              <a:spcBef>
                <a:spcPct val="35000"/>
              </a:spcBef>
            </a:pPr>
            <a:r>
              <a:rPr lang="en-US" altLang="en-US" dirty="0"/>
              <a:t>Ruptured ectopic pregnancy</a:t>
            </a:r>
          </a:p>
          <a:p>
            <a:pPr lvl="1">
              <a:spcBef>
                <a:spcPct val="35000"/>
              </a:spcBef>
            </a:pPr>
            <a:r>
              <a:rPr lang="en-US" altLang="en-US" dirty="0"/>
              <a:t>Aneurysms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nSpc>
                <a:spcPct val="85000"/>
              </a:lnSpc>
              <a:defRPr/>
            </a:pPr>
            <a:r>
              <a:rPr lang="en-US" dirty="0">
                <a:cs typeface="+mj-cs"/>
              </a:rPr>
              <a:t>Signs and Symptoms of Internal Bleeding </a:t>
            </a:r>
            <a:r>
              <a:rPr lang="en-US" sz="2000" b="0" dirty="0">
                <a:cs typeface="+mj-cs"/>
              </a:rPr>
              <a:t>(1 of 4)</a:t>
            </a:r>
          </a:p>
        </p:txBody>
      </p:sp>
      <p:sp>
        <p:nvSpPr>
          <p:cNvPr id="40963" name="Content Placeholder 2"/>
          <p:cNvSpPr>
            <a:spLocks noGrp="1"/>
          </p:cNvSpPr>
          <p:nvPr>
            <p:ph type="body" idx="1"/>
          </p:nvPr>
        </p:nvSpPr>
        <p:spPr/>
        <p:txBody>
          <a:bodyPr rIns="228600"/>
          <a:lstStyle/>
          <a:p>
            <a:pPr>
              <a:spcBef>
                <a:spcPct val="35000"/>
              </a:spcBef>
            </a:pPr>
            <a:r>
              <a:rPr lang="en-US" altLang="en-US" dirty="0"/>
              <a:t>Pain (most common)</a:t>
            </a:r>
          </a:p>
          <a:p>
            <a:pPr>
              <a:spcBef>
                <a:spcPct val="35000"/>
              </a:spcBef>
            </a:pPr>
            <a:r>
              <a:rPr lang="en-US" altLang="en-US" dirty="0"/>
              <a:t>Swelling in the area of bleeding</a:t>
            </a:r>
          </a:p>
          <a:p>
            <a:pPr>
              <a:spcBef>
                <a:spcPct val="35000"/>
              </a:spcBef>
            </a:pPr>
            <a:r>
              <a:rPr lang="en-US" altLang="en-US" dirty="0"/>
              <a:t>Distention</a:t>
            </a:r>
          </a:p>
          <a:p>
            <a:pPr>
              <a:spcBef>
                <a:spcPct val="35000"/>
              </a:spcBef>
            </a:pPr>
            <a:r>
              <a:rPr lang="en-US" altLang="en-US" dirty="0"/>
              <a:t>Dyspnea, tachycardia, hypotension</a:t>
            </a:r>
          </a:p>
          <a:p>
            <a:pPr>
              <a:spcBef>
                <a:spcPct val="35000"/>
              </a:spcBef>
            </a:pPr>
            <a:r>
              <a:rPr lang="en-US" altLang="en-US" dirty="0"/>
              <a:t>Hematoma</a:t>
            </a:r>
          </a:p>
          <a:p>
            <a:pPr>
              <a:spcBef>
                <a:spcPct val="35000"/>
              </a:spcBef>
            </a:pPr>
            <a:r>
              <a:rPr lang="en-US" altLang="en-US" dirty="0"/>
              <a:t>Bruising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pPr>
              <a:lnSpc>
                <a:spcPct val="85000"/>
              </a:lnSpc>
              <a:defRPr/>
            </a:pPr>
            <a:r>
              <a:rPr lang="en-US" dirty="0">
                <a:cs typeface="+mj-cs"/>
              </a:rPr>
              <a:t>Signs and Symptoms of Internal Bleeding </a:t>
            </a:r>
            <a:r>
              <a:rPr lang="en-US" sz="2000" b="0" dirty="0">
                <a:cs typeface="+mj-cs"/>
              </a:rPr>
              <a:t>(2 of 4)</a:t>
            </a:r>
          </a:p>
        </p:txBody>
      </p:sp>
      <p:sp>
        <p:nvSpPr>
          <p:cNvPr id="41987" name="Rectangle 3"/>
          <p:cNvSpPr>
            <a:spLocks noGrp="1" noChangeArrowheads="1"/>
          </p:cNvSpPr>
          <p:nvPr>
            <p:ph type="body" idx="1"/>
          </p:nvPr>
        </p:nvSpPr>
        <p:spPr/>
        <p:txBody>
          <a:bodyPr rIns="228600"/>
          <a:lstStyle/>
          <a:p>
            <a:pPr>
              <a:spcBef>
                <a:spcPct val="35000"/>
              </a:spcBef>
            </a:pPr>
            <a:r>
              <a:rPr lang="en-US" altLang="en-US" dirty="0"/>
              <a:t>Bleeding from any body opening</a:t>
            </a:r>
          </a:p>
          <a:p>
            <a:pPr>
              <a:spcBef>
                <a:spcPct val="35000"/>
              </a:spcBef>
            </a:pPr>
            <a:r>
              <a:rPr lang="en-US" altLang="en-US" dirty="0"/>
              <a:t>Hematemesis</a:t>
            </a:r>
          </a:p>
          <a:p>
            <a:pPr>
              <a:spcBef>
                <a:spcPct val="35000"/>
              </a:spcBef>
            </a:pPr>
            <a:r>
              <a:rPr lang="en-US" altLang="en-US" dirty="0"/>
              <a:t>Melena</a:t>
            </a:r>
          </a:p>
          <a:p>
            <a:pPr>
              <a:spcBef>
                <a:spcPct val="35000"/>
              </a:spcBef>
            </a:pPr>
            <a:r>
              <a:rPr lang="en-US" altLang="en-US" dirty="0"/>
              <a:t>Pain, tenderness, bruising, guarding, or swelling</a:t>
            </a:r>
          </a:p>
          <a:p>
            <a:pPr>
              <a:spcBef>
                <a:spcPct val="35000"/>
              </a:spcBef>
            </a:pPr>
            <a:r>
              <a:rPr lang="en-US" altLang="en-US" dirty="0"/>
              <a:t>Broken ribs</a:t>
            </a:r>
          </a:p>
          <a:p>
            <a:pPr>
              <a:spcBef>
                <a:spcPct val="35000"/>
              </a:spcBef>
            </a:pPr>
            <a:r>
              <a:rPr lang="en-US" altLang="en-US" dirty="0"/>
              <a:t>Bruises over the lower part of the chest</a:t>
            </a:r>
          </a:p>
          <a:p>
            <a:pPr>
              <a:spcBef>
                <a:spcPct val="35000"/>
              </a:spcBef>
            </a:pPr>
            <a:r>
              <a:rPr lang="en-US" altLang="en-US" dirty="0"/>
              <a:t>Rigid, distended abdomen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a:lnSpc>
                <a:spcPct val="85000"/>
              </a:lnSpc>
              <a:defRPr/>
            </a:pPr>
            <a:r>
              <a:rPr lang="en-US" dirty="0">
                <a:cs typeface="+mj-cs"/>
              </a:rPr>
              <a:t>Signs and Symptoms of Internal Bleeding </a:t>
            </a:r>
            <a:r>
              <a:rPr lang="en-US" sz="2000" b="0" dirty="0">
                <a:cs typeface="+mj-cs"/>
              </a:rPr>
              <a:t>(3 of 4)</a:t>
            </a:r>
          </a:p>
        </p:txBody>
      </p:sp>
      <p:sp>
        <p:nvSpPr>
          <p:cNvPr id="43011" name="Rectangle 3"/>
          <p:cNvSpPr>
            <a:spLocks noGrp="1" noChangeArrowheads="1"/>
          </p:cNvSpPr>
          <p:nvPr>
            <p:ph type="body" idx="1"/>
          </p:nvPr>
        </p:nvSpPr>
        <p:spPr/>
        <p:txBody>
          <a:bodyPr rIns="228600"/>
          <a:lstStyle/>
          <a:p>
            <a:pPr>
              <a:spcBef>
                <a:spcPct val="35000"/>
              </a:spcBef>
            </a:pPr>
            <a:r>
              <a:rPr lang="en-US" altLang="en-US" dirty="0"/>
              <a:t>Hypoperfusion</a:t>
            </a:r>
          </a:p>
          <a:p>
            <a:pPr lvl="1">
              <a:spcBef>
                <a:spcPct val="35000"/>
              </a:spcBef>
            </a:pPr>
            <a:r>
              <a:rPr lang="en-US" altLang="en-US" dirty="0"/>
              <a:t>Change in mental status</a:t>
            </a:r>
          </a:p>
          <a:p>
            <a:pPr lvl="1">
              <a:spcBef>
                <a:spcPct val="35000"/>
              </a:spcBef>
            </a:pPr>
            <a:r>
              <a:rPr lang="en-US" altLang="en-US" dirty="0"/>
              <a:t>Weakness, faintness, or dizziness on standing</a:t>
            </a:r>
          </a:p>
          <a:p>
            <a:pPr lvl="1">
              <a:spcBef>
                <a:spcPct val="35000"/>
              </a:spcBef>
            </a:pPr>
            <a:r>
              <a:rPr lang="en-US" altLang="en-US" dirty="0"/>
              <a:t>Changes in skin color or pallor (pale skin)</a:t>
            </a:r>
          </a:p>
          <a:p>
            <a:pPr>
              <a:spcBef>
                <a:spcPct val="35000"/>
              </a:spcBef>
            </a:pPr>
            <a:r>
              <a:rPr lang="en-US" altLang="en-US" dirty="0"/>
              <a:t>Later signs of hypoperfusion:</a:t>
            </a:r>
          </a:p>
          <a:p>
            <a:pPr lvl="1">
              <a:spcBef>
                <a:spcPct val="35000"/>
              </a:spcBef>
            </a:pPr>
            <a:r>
              <a:rPr lang="en-US" altLang="en-US" dirty="0"/>
              <a:t>Tachycardia</a:t>
            </a:r>
          </a:p>
          <a:p>
            <a:pPr lvl="1">
              <a:spcBef>
                <a:spcPct val="35000"/>
              </a:spcBef>
            </a:pPr>
            <a:r>
              <a:rPr lang="en-US" altLang="en-US" dirty="0"/>
              <a:t>Weakness, fainting, or dizziness at rest</a:t>
            </a:r>
          </a:p>
          <a:p>
            <a:pPr lvl="1">
              <a:spcBef>
                <a:spcPct val="35000"/>
              </a:spcBef>
            </a:pPr>
            <a:r>
              <a:rPr lang="en-US" altLang="en-US" dirty="0"/>
              <a:t>Thirst, nausea and vomiting</a:t>
            </a:r>
          </a:p>
          <a:p>
            <a:pPr lvl="1">
              <a:spcBef>
                <a:spcPct val="35000"/>
              </a:spcBef>
            </a:pPr>
            <a:r>
              <a:rPr lang="en-US" altLang="en-US" dirty="0"/>
              <a:t>Cold, moist (clammy) skin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lnSpc>
                <a:spcPct val="85000"/>
              </a:lnSpc>
              <a:defRPr/>
            </a:pPr>
            <a:r>
              <a:rPr lang="en-US" dirty="0">
                <a:cs typeface="+mj-cs"/>
              </a:rPr>
              <a:t>Signs and Symptoms of Internal Bleeding </a:t>
            </a:r>
            <a:r>
              <a:rPr lang="en-US" sz="2000" b="0" dirty="0">
                <a:cs typeface="+mj-cs"/>
              </a:rPr>
              <a:t>(4 of 4)</a:t>
            </a:r>
          </a:p>
        </p:txBody>
      </p:sp>
      <p:sp>
        <p:nvSpPr>
          <p:cNvPr id="44035" name="Rectangle 3"/>
          <p:cNvSpPr>
            <a:spLocks noGrp="1" noChangeArrowheads="1"/>
          </p:cNvSpPr>
          <p:nvPr>
            <p:ph type="body" idx="1"/>
          </p:nvPr>
        </p:nvSpPr>
        <p:spPr/>
        <p:txBody>
          <a:bodyPr rIns="228600"/>
          <a:lstStyle/>
          <a:p>
            <a:pPr>
              <a:spcBef>
                <a:spcPct val="35000"/>
              </a:spcBef>
            </a:pPr>
            <a:r>
              <a:rPr lang="en-US" altLang="en-US" dirty="0"/>
              <a:t>Later signs of hypoperfusion (cont’d):</a:t>
            </a:r>
          </a:p>
          <a:p>
            <a:pPr lvl="1">
              <a:spcBef>
                <a:spcPct val="35000"/>
              </a:spcBef>
            </a:pPr>
            <a:r>
              <a:rPr lang="en-US" altLang="en-US" dirty="0"/>
              <a:t>Shallow, rapid breathing</a:t>
            </a:r>
          </a:p>
          <a:p>
            <a:pPr lvl="1">
              <a:spcBef>
                <a:spcPct val="35000"/>
              </a:spcBef>
            </a:pPr>
            <a:r>
              <a:rPr lang="en-US" altLang="en-US" dirty="0"/>
              <a:t>Dull eyes, slightly dilated pupils</a:t>
            </a:r>
          </a:p>
          <a:p>
            <a:pPr lvl="1">
              <a:spcBef>
                <a:spcPct val="35000"/>
              </a:spcBef>
            </a:pPr>
            <a:r>
              <a:rPr lang="en-US" altLang="en-US" dirty="0"/>
              <a:t>Capillary refill of more than 2 seconds in infants and children</a:t>
            </a:r>
          </a:p>
          <a:p>
            <a:pPr lvl="1">
              <a:spcBef>
                <a:spcPct val="35000"/>
              </a:spcBef>
            </a:pPr>
            <a:r>
              <a:rPr lang="en-US" altLang="en-US" dirty="0"/>
              <a:t>Weak, rapid (thready) pulse</a:t>
            </a:r>
          </a:p>
          <a:p>
            <a:pPr lvl="1">
              <a:spcBef>
                <a:spcPct val="35000"/>
              </a:spcBef>
            </a:pPr>
            <a:r>
              <a:rPr lang="en-US" altLang="en-US" dirty="0"/>
              <a:t>Decreasing blood pressure</a:t>
            </a:r>
          </a:p>
          <a:p>
            <a:pPr lvl="1">
              <a:spcBef>
                <a:spcPct val="35000"/>
              </a:spcBef>
            </a:pPr>
            <a:r>
              <a:rPr lang="en-US" altLang="en-US" dirty="0"/>
              <a:t>Altered level of consciousness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dirty="0">
                <a:cs typeface="+mj-cs"/>
              </a:rPr>
              <a:t>Scene Size-up </a:t>
            </a:r>
            <a:r>
              <a:rPr lang="en-US" sz="2000" b="0" dirty="0">
                <a:cs typeface="+mj-cs"/>
              </a:rPr>
              <a:t>(1 of 2)</a:t>
            </a:r>
          </a:p>
        </p:txBody>
      </p:sp>
      <p:sp>
        <p:nvSpPr>
          <p:cNvPr id="45059" name="Content Placeholder 2"/>
          <p:cNvSpPr>
            <a:spLocks noGrp="1"/>
          </p:cNvSpPr>
          <p:nvPr>
            <p:ph type="body" idx="1"/>
          </p:nvPr>
        </p:nvSpPr>
        <p:spPr/>
        <p:txBody>
          <a:bodyPr rIns="228600"/>
          <a:lstStyle/>
          <a:p>
            <a:pPr>
              <a:spcBef>
                <a:spcPct val="35000"/>
              </a:spcBef>
            </a:pPr>
            <a:r>
              <a:rPr lang="en-US" altLang="en-US" dirty="0"/>
              <a:t>Scene safety</a:t>
            </a:r>
          </a:p>
          <a:p>
            <a:pPr lvl="1">
              <a:spcBef>
                <a:spcPct val="35000"/>
              </a:spcBef>
            </a:pPr>
            <a:r>
              <a:rPr lang="en-US" altLang="en-US" dirty="0"/>
              <a:t>Be alert to potential hazards.</a:t>
            </a:r>
          </a:p>
          <a:p>
            <a:pPr lvl="1">
              <a:spcBef>
                <a:spcPct val="35000"/>
              </a:spcBef>
            </a:pPr>
            <a:r>
              <a:rPr lang="en-US" altLang="en-US" dirty="0"/>
              <a:t>In violent incidents, make sure the police are on the scene.</a:t>
            </a:r>
          </a:p>
          <a:p>
            <a:pPr lvl="1">
              <a:spcBef>
                <a:spcPct val="35000"/>
              </a:spcBef>
            </a:pPr>
            <a:r>
              <a:rPr lang="en-US" altLang="en-US" dirty="0"/>
              <a:t>Follow standard precautions.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nSpc>
                <a:spcPct val="85000"/>
              </a:lnSpc>
              <a:defRPr/>
            </a:pPr>
            <a:r>
              <a:rPr lang="en-US" dirty="0">
                <a:cs typeface="+mj-cs"/>
              </a:rPr>
              <a:t>Scene Size-up </a:t>
            </a:r>
            <a:r>
              <a:rPr lang="en-US" sz="2000" b="0" dirty="0">
                <a:cs typeface="+mj-cs"/>
              </a:rPr>
              <a:t>(2 of 2)</a:t>
            </a:r>
          </a:p>
        </p:txBody>
      </p:sp>
      <p:sp>
        <p:nvSpPr>
          <p:cNvPr id="46083" name="Content Placeholder 2"/>
          <p:cNvSpPr>
            <a:spLocks noGrp="1"/>
          </p:cNvSpPr>
          <p:nvPr>
            <p:ph type="body" idx="1"/>
          </p:nvPr>
        </p:nvSpPr>
        <p:spPr/>
        <p:txBody>
          <a:bodyPr rIns="228600"/>
          <a:lstStyle/>
          <a:p>
            <a:pPr>
              <a:spcBef>
                <a:spcPct val="35000"/>
              </a:spcBef>
            </a:pPr>
            <a:r>
              <a:rPr lang="en-US" altLang="en-US" dirty="0"/>
              <a:t>Mechanism of injury/nature of illness</a:t>
            </a:r>
          </a:p>
          <a:p>
            <a:pPr lvl="1">
              <a:spcBef>
                <a:spcPct val="35000"/>
              </a:spcBef>
            </a:pPr>
            <a:r>
              <a:rPr lang="en-US" altLang="en-US" dirty="0"/>
              <a:t>Determine the NOI or MOI.</a:t>
            </a:r>
          </a:p>
          <a:p>
            <a:pPr lvl="1">
              <a:spcBef>
                <a:spcPct val="35000"/>
              </a:spcBef>
            </a:pPr>
            <a:r>
              <a:rPr lang="en-US" altLang="en-US" dirty="0"/>
              <a:t>Consider the need for spinal immobilization and additional resources.</a:t>
            </a:r>
          </a:p>
          <a:p>
            <a:pPr lvl="1">
              <a:spcBef>
                <a:spcPct val="35000"/>
              </a:spcBef>
            </a:pPr>
            <a:r>
              <a:rPr lang="en-US" altLang="en-US" dirty="0"/>
              <a:t>Consider environmental factors such as weather.</a:t>
            </a:r>
          </a:p>
          <a:p>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(3 of 3)</a:t>
            </a:r>
          </a:p>
        </p:txBody>
      </p:sp>
      <p:sp>
        <p:nvSpPr>
          <p:cNvPr id="6147" name="Rectangle 3"/>
          <p:cNvSpPr>
            <a:spLocks noGrp="1" noChangeArrowheads="1"/>
          </p:cNvSpPr>
          <p:nvPr>
            <p:ph type="body" idx="1"/>
          </p:nvPr>
        </p:nvSpPr>
        <p:spPr/>
        <p:txBody>
          <a:bodyPr rIns="228600"/>
          <a:lstStyle/>
          <a:p>
            <a:pPr marL="0" indent="0" eaLnBrk="1" hangingPunct="1">
              <a:buFontTx/>
              <a:buNone/>
              <a:defRPr/>
            </a:pPr>
            <a:r>
              <a:rPr lang="en-US" b="1" dirty="0"/>
              <a:t>Pathophysiology</a:t>
            </a:r>
          </a:p>
          <a:p>
            <a:pPr eaLnBrk="1" hangingPunct="1">
              <a:spcBef>
                <a:spcPct val="35000"/>
              </a:spcBef>
              <a:defRPr/>
            </a:pPr>
            <a:r>
              <a:rPr lang="en-US" dirty="0"/>
              <a:t>Applies fundamental knowledge of the pathophysiology of respiration and perfusion to patient assessment and management.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Assessment </a:t>
            </a:r>
            <a:r>
              <a:rPr lang="en-US" sz="2000" b="0" dirty="0"/>
              <a:t>(1 of 5)</a:t>
            </a:r>
            <a:endParaRPr lang="en-US" dirty="0"/>
          </a:p>
        </p:txBody>
      </p:sp>
      <p:sp>
        <p:nvSpPr>
          <p:cNvPr id="47106" name="Content Placeholder 2"/>
          <p:cNvSpPr>
            <a:spLocks noGrp="1"/>
          </p:cNvSpPr>
          <p:nvPr>
            <p:ph idx="1"/>
          </p:nvPr>
        </p:nvSpPr>
        <p:spPr/>
        <p:txBody>
          <a:bodyPr rIns="228600"/>
          <a:lstStyle/>
          <a:p>
            <a:pPr>
              <a:spcBef>
                <a:spcPct val="35000"/>
              </a:spcBef>
            </a:pPr>
            <a:r>
              <a:rPr lang="en-US" altLang="en-US" dirty="0"/>
              <a:t>Do not be distracted from identifying life threats.</a:t>
            </a:r>
          </a:p>
          <a:p>
            <a:pPr>
              <a:spcBef>
                <a:spcPct val="35000"/>
              </a:spcBef>
            </a:pPr>
            <a:r>
              <a:rPr lang="en-US" altLang="en-US" dirty="0"/>
              <a:t>Form a general impression.</a:t>
            </a:r>
          </a:p>
          <a:p>
            <a:pPr lvl="1">
              <a:spcBef>
                <a:spcPct val="35000"/>
              </a:spcBef>
            </a:pPr>
            <a:r>
              <a:rPr lang="en-US" altLang="en-US" dirty="0"/>
              <a:t>Note important indicators of the patient’s condition.</a:t>
            </a:r>
          </a:p>
          <a:p>
            <a:pPr lvl="1">
              <a:spcBef>
                <a:spcPct val="35000"/>
              </a:spcBef>
            </a:pPr>
            <a:r>
              <a:rPr lang="en-US" altLang="en-US" dirty="0"/>
              <a:t>Be aware of obvious signs of injury.</a:t>
            </a:r>
          </a:p>
          <a:p>
            <a:pPr lvl="1">
              <a:spcBef>
                <a:spcPct val="35000"/>
              </a:spcBef>
            </a:pPr>
            <a:r>
              <a:rPr lang="en-US" altLang="en-US" dirty="0"/>
              <a:t>Determine gender and age.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Assessment </a:t>
            </a:r>
            <a:r>
              <a:rPr lang="en-US" sz="2000" b="0" dirty="0"/>
              <a:t>(2 of 5)</a:t>
            </a:r>
            <a:endParaRPr lang="en-US" dirty="0"/>
          </a:p>
        </p:txBody>
      </p:sp>
      <p:sp>
        <p:nvSpPr>
          <p:cNvPr id="48130" name="Content Placeholder 2"/>
          <p:cNvSpPr>
            <a:spLocks noGrp="1"/>
          </p:cNvSpPr>
          <p:nvPr>
            <p:ph idx="1"/>
          </p:nvPr>
        </p:nvSpPr>
        <p:spPr/>
        <p:txBody>
          <a:bodyPr/>
          <a:lstStyle/>
          <a:p>
            <a:r>
              <a:rPr lang="en-US" altLang="en-US" dirty="0"/>
              <a:t>Perform a rapid exam. </a:t>
            </a:r>
          </a:p>
          <a:p>
            <a:pPr lvl="1"/>
            <a:r>
              <a:rPr lang="en-US" altLang="en-US" dirty="0"/>
              <a:t>Look for life threats and treat them as you find them. </a:t>
            </a:r>
          </a:p>
          <a:p>
            <a:pPr lvl="1"/>
            <a:r>
              <a:rPr lang="en-US" altLang="en-US" dirty="0"/>
              <a:t>If the patient has obvious, life-threatening external bleeding, address it first.</a:t>
            </a:r>
          </a:p>
          <a:p>
            <a:pPr lvl="1"/>
            <a:r>
              <a:rPr lang="en-US" altLang="en-US" dirty="0"/>
              <a:t>Assess skin color.</a:t>
            </a:r>
          </a:p>
          <a:p>
            <a:pPr lvl="1"/>
            <a:r>
              <a:rPr lang="en-US" altLang="en-US" dirty="0"/>
              <a:t>Determine level of consciousness.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p:txBody>
          <a:bodyPr rIns="228600"/>
          <a:lstStyle/>
          <a:p>
            <a:pPr>
              <a:spcBef>
                <a:spcPct val="35000"/>
              </a:spcBef>
            </a:pPr>
            <a:r>
              <a:rPr lang="en-US" altLang="en-US" dirty="0"/>
              <a:t>Airway and breathing</a:t>
            </a:r>
          </a:p>
          <a:p>
            <a:pPr lvl="1">
              <a:spcBef>
                <a:spcPct val="35000"/>
              </a:spcBef>
            </a:pPr>
            <a:r>
              <a:rPr lang="en-US" altLang="en-US" dirty="0"/>
              <a:t>Consider the need for spinal stabilization.</a:t>
            </a:r>
          </a:p>
          <a:p>
            <a:pPr lvl="1">
              <a:spcBef>
                <a:spcPct val="35000"/>
              </a:spcBef>
            </a:pPr>
            <a:r>
              <a:rPr lang="en-US" altLang="en-US" dirty="0"/>
              <a:t>Ensure a patent airway.</a:t>
            </a:r>
          </a:p>
          <a:p>
            <a:pPr lvl="1">
              <a:spcBef>
                <a:spcPct val="35000"/>
              </a:spcBef>
            </a:pPr>
            <a:r>
              <a:rPr lang="en-US" altLang="en-US" dirty="0"/>
              <a:t>Look for adequate breathing.</a:t>
            </a:r>
          </a:p>
          <a:p>
            <a:pPr lvl="1">
              <a:spcBef>
                <a:spcPct val="35000"/>
              </a:spcBef>
            </a:pPr>
            <a:r>
              <a:rPr lang="en-US" altLang="en-US" dirty="0"/>
              <a:t>Check for breath sounds.</a:t>
            </a:r>
          </a:p>
          <a:p>
            <a:pPr lvl="1">
              <a:spcBef>
                <a:spcPct val="35000"/>
              </a:spcBef>
            </a:pPr>
            <a:r>
              <a:rPr lang="en-US" altLang="en-US" dirty="0"/>
              <a:t>Provide high-flow oxygen or assist ventilations with a bag-mask device or nonrebreathing mask.</a:t>
            </a:r>
          </a:p>
          <a:p>
            <a:pPr lvl="1">
              <a:spcBef>
                <a:spcPct val="35000"/>
              </a:spcBef>
            </a:pPr>
            <a:r>
              <a:rPr lang="en-US" altLang="en-US" dirty="0"/>
              <a:t>Insert an oropharyngeal airway if the patient is unconscious. </a:t>
            </a:r>
          </a:p>
        </p:txBody>
      </p:sp>
      <p:sp>
        <p:nvSpPr>
          <p:cNvPr id="2" name="Title 1"/>
          <p:cNvSpPr>
            <a:spLocks noGrp="1"/>
          </p:cNvSpPr>
          <p:nvPr>
            <p:ph type="title"/>
          </p:nvPr>
        </p:nvSpPr>
        <p:spPr/>
        <p:txBody>
          <a:bodyPr/>
          <a:lstStyle/>
          <a:p>
            <a:r>
              <a:rPr lang="en-US" dirty="0"/>
              <a:t>Primary Assessment </a:t>
            </a:r>
            <a:r>
              <a:rPr lang="en-US" sz="2000" b="0" dirty="0"/>
              <a:t>(3 of 5)</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p:txBody>
          <a:bodyPr rIns="228600"/>
          <a:lstStyle/>
          <a:p>
            <a:pPr>
              <a:spcBef>
                <a:spcPct val="35000"/>
              </a:spcBef>
            </a:pPr>
            <a:r>
              <a:rPr lang="en-US" altLang="en-US" dirty="0"/>
              <a:t>Circulation</a:t>
            </a:r>
          </a:p>
          <a:p>
            <a:pPr lvl="1"/>
            <a:r>
              <a:rPr lang="en-US" altLang="en-US" dirty="0"/>
              <a:t>Assess pulse rate and quality.</a:t>
            </a:r>
          </a:p>
          <a:p>
            <a:pPr lvl="1"/>
            <a:r>
              <a:rPr lang="en-US" altLang="en-US" dirty="0"/>
              <a:t>Determine skin condition, color, and temperature.</a:t>
            </a:r>
          </a:p>
          <a:p>
            <a:pPr lvl="1"/>
            <a:r>
              <a:rPr lang="en-US" altLang="en-US" dirty="0"/>
              <a:t>Check capillary refill time.</a:t>
            </a:r>
          </a:p>
          <a:p>
            <a:pPr lvl="1"/>
            <a:r>
              <a:rPr lang="en-US" altLang="en-US" dirty="0"/>
              <a:t>Control external bleeding.</a:t>
            </a:r>
          </a:p>
          <a:p>
            <a:pPr lvl="1"/>
            <a:r>
              <a:rPr lang="en-US" altLang="en-US" dirty="0"/>
              <a:t>Treat for shock.</a:t>
            </a:r>
          </a:p>
        </p:txBody>
      </p:sp>
      <p:sp>
        <p:nvSpPr>
          <p:cNvPr id="2" name="Title 1"/>
          <p:cNvSpPr>
            <a:spLocks noGrp="1"/>
          </p:cNvSpPr>
          <p:nvPr>
            <p:ph type="title"/>
          </p:nvPr>
        </p:nvSpPr>
        <p:spPr/>
        <p:txBody>
          <a:bodyPr/>
          <a:lstStyle/>
          <a:p>
            <a:r>
              <a:rPr lang="en-US" dirty="0"/>
              <a:t>Primary Assessment </a:t>
            </a:r>
            <a:r>
              <a:rPr lang="en-US" sz="2000" b="0" dirty="0"/>
              <a:t>(4 of 5)</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Primary Assessment </a:t>
            </a:r>
            <a:r>
              <a:rPr lang="en-US" sz="2000" b="0" dirty="0"/>
              <a:t>(5 of 5)</a:t>
            </a:r>
            <a:endParaRPr lang="en-US" dirty="0"/>
          </a:p>
        </p:txBody>
      </p:sp>
      <p:sp>
        <p:nvSpPr>
          <p:cNvPr id="51203" name="Rectangle 3"/>
          <p:cNvSpPr>
            <a:spLocks noGrp="1" noChangeArrowheads="1"/>
          </p:cNvSpPr>
          <p:nvPr>
            <p:ph idx="1"/>
          </p:nvPr>
        </p:nvSpPr>
        <p:spPr/>
        <p:txBody>
          <a:bodyPr rIns="228600"/>
          <a:lstStyle/>
          <a:p>
            <a:pPr>
              <a:lnSpc>
                <a:spcPct val="90000"/>
              </a:lnSpc>
              <a:spcBef>
                <a:spcPct val="35000"/>
              </a:spcBef>
            </a:pPr>
            <a:r>
              <a:rPr lang="en-US" altLang="en-US" dirty="0"/>
              <a:t>Transport decision</a:t>
            </a:r>
          </a:p>
          <a:p>
            <a:pPr lvl="1">
              <a:lnSpc>
                <a:spcPct val="90000"/>
              </a:lnSpc>
              <a:spcBef>
                <a:spcPct val="35000"/>
              </a:spcBef>
            </a:pPr>
            <a:r>
              <a:rPr lang="en-US" altLang="en-US" dirty="0"/>
              <a:t>Assessment of XABCs and life threats will determine the transport priority.</a:t>
            </a:r>
          </a:p>
          <a:p>
            <a:pPr lvl="1">
              <a:lnSpc>
                <a:spcPct val="90000"/>
              </a:lnSpc>
              <a:spcBef>
                <a:spcPct val="35000"/>
              </a:spcBef>
            </a:pPr>
            <a:r>
              <a:rPr lang="en-US" altLang="en-US" dirty="0"/>
              <a:t>Signs that imply rapid transport:</a:t>
            </a:r>
          </a:p>
          <a:p>
            <a:pPr lvl="2">
              <a:lnSpc>
                <a:spcPct val="90000"/>
              </a:lnSpc>
              <a:spcBef>
                <a:spcPts val="900"/>
              </a:spcBef>
            </a:pPr>
            <a:r>
              <a:rPr lang="en-US" altLang="en-US" sz="2000" dirty="0"/>
              <a:t>Tachycardia or tachypnea	</a:t>
            </a:r>
          </a:p>
          <a:p>
            <a:pPr lvl="2">
              <a:lnSpc>
                <a:spcPct val="90000"/>
              </a:lnSpc>
              <a:spcBef>
                <a:spcPts val="900"/>
              </a:spcBef>
            </a:pPr>
            <a:r>
              <a:rPr lang="en-US" altLang="en-US" sz="2000" dirty="0"/>
              <a:t>Low blood pressure</a:t>
            </a:r>
          </a:p>
          <a:p>
            <a:pPr lvl="2">
              <a:lnSpc>
                <a:spcPct val="90000"/>
              </a:lnSpc>
              <a:spcBef>
                <a:spcPts val="900"/>
              </a:spcBef>
            </a:pPr>
            <a:r>
              <a:rPr lang="en-US" altLang="en-US" sz="2000" dirty="0"/>
              <a:t>Weak pulse</a:t>
            </a:r>
          </a:p>
          <a:p>
            <a:pPr lvl="2">
              <a:lnSpc>
                <a:spcPct val="90000"/>
              </a:lnSpc>
              <a:spcBef>
                <a:spcPts val="900"/>
              </a:spcBef>
            </a:pPr>
            <a:r>
              <a:rPr lang="en-US" altLang="en-US" sz="2000" dirty="0"/>
              <a:t>Clammy skin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nSpc>
                <a:spcPct val="85000"/>
              </a:lnSpc>
              <a:defRPr/>
            </a:pPr>
            <a:r>
              <a:rPr lang="en-US" dirty="0">
                <a:cs typeface="+mj-cs"/>
              </a:rPr>
              <a:t>History Taking </a:t>
            </a:r>
            <a:r>
              <a:rPr lang="en-US" sz="2000" b="0" dirty="0">
                <a:cs typeface="+mj-cs"/>
              </a:rPr>
              <a:t>(1 of 2)</a:t>
            </a:r>
          </a:p>
        </p:txBody>
      </p:sp>
      <p:sp>
        <p:nvSpPr>
          <p:cNvPr id="52227" name="Content Placeholder 2"/>
          <p:cNvSpPr>
            <a:spLocks noGrp="1"/>
          </p:cNvSpPr>
          <p:nvPr>
            <p:ph type="body" idx="1"/>
          </p:nvPr>
        </p:nvSpPr>
        <p:spPr/>
        <p:txBody>
          <a:bodyPr rIns="228600"/>
          <a:lstStyle/>
          <a:p>
            <a:pPr>
              <a:spcBef>
                <a:spcPct val="35000"/>
              </a:spcBef>
            </a:pPr>
            <a:r>
              <a:rPr lang="en-US" altLang="en-US" dirty="0"/>
              <a:t>Investigate the chief complaint.</a:t>
            </a:r>
          </a:p>
          <a:p>
            <a:pPr lvl="1">
              <a:spcBef>
                <a:spcPct val="35000"/>
              </a:spcBef>
            </a:pPr>
            <a:r>
              <a:rPr lang="en-US" altLang="en-US" dirty="0"/>
              <a:t>Look for signs and symptoms of other injuries due to the MOI and/or NOI.</a:t>
            </a:r>
          </a:p>
          <a:p>
            <a:pPr lvl="1">
              <a:spcBef>
                <a:spcPct val="35000"/>
              </a:spcBef>
            </a:pPr>
            <a:r>
              <a:rPr lang="en-US" altLang="en-US" dirty="0"/>
              <a:t>Note obvious signs of internal bleeding.</a:t>
            </a:r>
          </a:p>
          <a:p>
            <a:pPr lvl="1">
              <a:spcBef>
                <a:spcPct val="35000"/>
              </a:spcBef>
            </a:pPr>
            <a:r>
              <a:rPr lang="en-US" altLang="en-US" dirty="0"/>
              <a:t>Assess the entire patient.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a:lnSpc>
                <a:spcPct val="85000"/>
              </a:lnSpc>
              <a:defRPr/>
            </a:pPr>
            <a:r>
              <a:rPr lang="en-US" dirty="0">
                <a:cs typeface="+mj-cs"/>
              </a:rPr>
              <a:t>History Taking </a:t>
            </a:r>
            <a:r>
              <a:rPr lang="en-US" sz="2000" b="0" dirty="0">
                <a:cs typeface="+mj-cs"/>
              </a:rPr>
              <a:t>(2 of 2)</a:t>
            </a:r>
          </a:p>
        </p:txBody>
      </p:sp>
      <p:sp>
        <p:nvSpPr>
          <p:cNvPr id="53251" name="Rectangle 3"/>
          <p:cNvSpPr>
            <a:spLocks noGrp="1" noChangeArrowheads="1"/>
          </p:cNvSpPr>
          <p:nvPr>
            <p:ph type="body" idx="1"/>
          </p:nvPr>
        </p:nvSpPr>
        <p:spPr/>
        <p:txBody>
          <a:bodyPr rIns="228600"/>
          <a:lstStyle/>
          <a:p>
            <a:pPr>
              <a:spcBef>
                <a:spcPct val="35000"/>
              </a:spcBef>
            </a:pPr>
            <a:r>
              <a:rPr lang="en-US" altLang="en-US" dirty="0"/>
              <a:t>SAMPLE history</a:t>
            </a:r>
          </a:p>
          <a:p>
            <a:pPr lvl="1">
              <a:spcBef>
                <a:spcPct val="35000"/>
              </a:spcBef>
            </a:pPr>
            <a:r>
              <a:rPr lang="en-US" altLang="en-US" dirty="0"/>
              <a:t>Ask the patient about blood-thinning medications.</a:t>
            </a:r>
          </a:p>
          <a:p>
            <a:pPr lvl="1">
              <a:spcBef>
                <a:spcPct val="35000"/>
              </a:spcBef>
            </a:pPr>
            <a:r>
              <a:rPr lang="en-US" altLang="en-US" dirty="0"/>
              <a:t>If the patient is unresponsive, obtain history from medical alert tags or bystanders.</a:t>
            </a:r>
          </a:p>
          <a:p>
            <a:pPr lvl="1">
              <a:spcBef>
                <a:spcPct val="35000"/>
              </a:spcBef>
            </a:pPr>
            <a:r>
              <a:rPr lang="en-US" altLang="en-US" dirty="0"/>
              <a:t>Look for signs and symptoms of shock.</a:t>
            </a:r>
          </a:p>
          <a:p>
            <a:pPr lvl="1">
              <a:spcBef>
                <a:spcPct val="35000"/>
              </a:spcBef>
            </a:pPr>
            <a:r>
              <a:rPr lang="en-US" altLang="en-US" dirty="0"/>
              <a:t>Determine the amount of blood loss.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nSpc>
                <a:spcPct val="85000"/>
              </a:lnSpc>
              <a:defRPr/>
            </a:pPr>
            <a:r>
              <a:rPr lang="en-US" dirty="0">
                <a:cs typeface="+mj-cs"/>
              </a:rPr>
              <a:t>Secondary Assessment</a:t>
            </a:r>
            <a:endParaRPr lang="en-US" sz="2800" b="0" dirty="0">
              <a:cs typeface="+mj-cs"/>
            </a:endParaRPr>
          </a:p>
        </p:txBody>
      </p:sp>
      <p:sp>
        <p:nvSpPr>
          <p:cNvPr id="54275" name="Content Placeholder 2"/>
          <p:cNvSpPr>
            <a:spLocks noGrp="1"/>
          </p:cNvSpPr>
          <p:nvPr>
            <p:ph type="body" idx="1"/>
          </p:nvPr>
        </p:nvSpPr>
        <p:spPr/>
        <p:txBody>
          <a:bodyPr rIns="228600"/>
          <a:lstStyle/>
          <a:p>
            <a:pPr>
              <a:spcBef>
                <a:spcPct val="35000"/>
              </a:spcBef>
            </a:pPr>
            <a:r>
              <a:rPr lang="en-US" altLang="en-US" dirty="0"/>
              <a:t>Assess all areas for DCAP-BTLS.</a:t>
            </a:r>
          </a:p>
          <a:p>
            <a:pPr>
              <a:spcBef>
                <a:spcPct val="35000"/>
              </a:spcBef>
            </a:pPr>
            <a:r>
              <a:rPr lang="en-US" altLang="en-US" dirty="0"/>
              <a:t>Record vital signs.</a:t>
            </a:r>
          </a:p>
          <a:p>
            <a:pPr>
              <a:spcBef>
                <a:spcPct val="35000"/>
              </a:spcBef>
            </a:pPr>
            <a:r>
              <a:rPr lang="en-US" altLang="en-US" dirty="0"/>
              <a:t>Attach appropriate monitoring devices.</a:t>
            </a:r>
          </a:p>
          <a:p>
            <a:pPr>
              <a:spcBef>
                <a:spcPct val="35000"/>
              </a:spcBef>
            </a:pPr>
            <a:r>
              <a:rPr lang="en-US" altLang="en-US" dirty="0"/>
              <a:t>With a critically injured patient or a short transport time, there may not be time to conduct a secondary assessment.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nSpc>
                <a:spcPct val="85000"/>
              </a:lnSpc>
              <a:defRPr/>
            </a:pPr>
            <a:r>
              <a:rPr lang="en-US" dirty="0">
                <a:cs typeface="+mj-cs"/>
              </a:rPr>
              <a:t>Reassessment </a:t>
            </a:r>
            <a:r>
              <a:rPr lang="en-US" sz="2000" b="0" dirty="0">
                <a:cs typeface="+mj-cs"/>
              </a:rPr>
              <a:t>(1 of 3)</a:t>
            </a:r>
          </a:p>
        </p:txBody>
      </p:sp>
      <p:sp>
        <p:nvSpPr>
          <p:cNvPr id="62467" name="Content Placeholder 2"/>
          <p:cNvSpPr>
            <a:spLocks noGrp="1"/>
          </p:cNvSpPr>
          <p:nvPr>
            <p:ph type="body" idx="1"/>
          </p:nvPr>
        </p:nvSpPr>
        <p:spPr/>
        <p:txBody>
          <a:bodyPr rIns="228600"/>
          <a:lstStyle/>
          <a:p>
            <a:pPr>
              <a:spcBef>
                <a:spcPct val="35000"/>
              </a:spcBef>
              <a:defRPr/>
            </a:pPr>
            <a:r>
              <a:rPr lang="en-US" altLang="en-US" dirty="0">
                <a:cs typeface="+mn-cs"/>
              </a:rPr>
              <a:t>Reassess the patient in areas that showed abnormal findings.</a:t>
            </a:r>
          </a:p>
          <a:p>
            <a:pPr lvl="1">
              <a:spcBef>
                <a:spcPct val="35000"/>
              </a:spcBef>
              <a:defRPr/>
            </a:pPr>
            <a:r>
              <a:rPr lang="en-US" altLang="en-US" dirty="0"/>
              <a:t>Signs and symptoms of internal bleeding are often slow to present.</a:t>
            </a:r>
          </a:p>
          <a:p>
            <a:pPr>
              <a:spcBef>
                <a:spcPct val="35000"/>
              </a:spcBef>
              <a:defRPr/>
            </a:pPr>
            <a:r>
              <a:rPr lang="en-US" altLang="en-US" dirty="0">
                <a:cs typeface="+mn-cs"/>
              </a:rPr>
              <a:t>Reassess an unstable patient every 5 minutes and a stable patient every 15 minutes.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nSpc>
                <a:spcPct val="85000"/>
              </a:lnSpc>
              <a:defRPr/>
            </a:pPr>
            <a:r>
              <a:rPr lang="en-US" dirty="0">
                <a:cs typeface="+mj-cs"/>
              </a:rPr>
              <a:t>Reassessment </a:t>
            </a:r>
            <a:r>
              <a:rPr lang="en-US" sz="2000" b="0" dirty="0">
                <a:cs typeface="+mj-cs"/>
              </a:rPr>
              <a:t>(2 of 3)</a:t>
            </a:r>
          </a:p>
        </p:txBody>
      </p:sp>
      <p:sp>
        <p:nvSpPr>
          <p:cNvPr id="58371" name="Content Placeholder 2"/>
          <p:cNvSpPr>
            <a:spLocks noGrp="1"/>
          </p:cNvSpPr>
          <p:nvPr>
            <p:ph type="body" idx="1"/>
          </p:nvPr>
        </p:nvSpPr>
        <p:spPr/>
        <p:txBody>
          <a:bodyPr rIns="228600"/>
          <a:lstStyle/>
          <a:p>
            <a:pPr>
              <a:spcBef>
                <a:spcPct val="35000"/>
              </a:spcBef>
            </a:pPr>
            <a:r>
              <a:rPr lang="en-US" altLang="en-US" dirty="0"/>
              <a:t>Interventions</a:t>
            </a:r>
          </a:p>
          <a:p>
            <a:pPr lvl="1">
              <a:spcBef>
                <a:spcPct val="35000"/>
              </a:spcBef>
            </a:pPr>
            <a:r>
              <a:rPr lang="en-US" altLang="en-US" dirty="0"/>
              <a:t>Provide high-flow oxygen.</a:t>
            </a:r>
          </a:p>
          <a:p>
            <a:pPr lvl="1">
              <a:spcBef>
                <a:spcPct val="35000"/>
              </a:spcBef>
            </a:pPr>
            <a:r>
              <a:rPr lang="en-US" altLang="en-US" dirty="0"/>
              <a:t>Control external bleeding. </a:t>
            </a:r>
          </a:p>
          <a:p>
            <a:pPr lvl="1">
              <a:spcBef>
                <a:spcPct val="35000"/>
              </a:spcBef>
            </a:pPr>
            <a:r>
              <a:rPr lang="en-US" altLang="en-US" dirty="0"/>
              <a:t>Provide treatment for shock and transport rapidly.</a:t>
            </a:r>
          </a:p>
          <a:p>
            <a:pPr lvl="1">
              <a:spcBef>
                <a:spcPct val="35000"/>
              </a:spcBef>
            </a:pPr>
            <a:r>
              <a:rPr lang="en-US" altLang="en-US" dirty="0"/>
              <a:t>Do not delay transport of a patient to complete an assessment.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nSpc>
                <a:spcPct val="85000"/>
              </a:lnSpc>
              <a:defRPr/>
            </a:pPr>
            <a:r>
              <a:rPr lang="en-US" dirty="0">
                <a:cs typeface="+mj-cs"/>
              </a:rPr>
              <a:t>Introduction</a:t>
            </a:r>
          </a:p>
        </p:txBody>
      </p:sp>
      <p:sp>
        <p:nvSpPr>
          <p:cNvPr id="7171" name="Content Placeholder 2"/>
          <p:cNvSpPr>
            <a:spLocks noGrp="1"/>
          </p:cNvSpPr>
          <p:nvPr>
            <p:ph type="body" idx="1"/>
          </p:nvPr>
        </p:nvSpPr>
        <p:spPr/>
        <p:txBody>
          <a:bodyPr rIns="228600"/>
          <a:lstStyle/>
          <a:p>
            <a:pPr>
              <a:spcBef>
                <a:spcPct val="35000"/>
              </a:spcBef>
            </a:pPr>
            <a:r>
              <a:rPr lang="en-US" altLang="en-US" dirty="0"/>
              <a:t>Important to be able to:</a:t>
            </a:r>
          </a:p>
          <a:p>
            <a:pPr lvl="1">
              <a:spcBef>
                <a:spcPct val="35000"/>
              </a:spcBef>
            </a:pPr>
            <a:r>
              <a:rPr lang="en-US" altLang="en-US" dirty="0"/>
              <a:t>Recognize bleeding.</a:t>
            </a:r>
          </a:p>
          <a:p>
            <a:pPr lvl="1">
              <a:spcBef>
                <a:spcPct val="35000"/>
              </a:spcBef>
            </a:pPr>
            <a:r>
              <a:rPr lang="en-US" altLang="en-US" dirty="0"/>
              <a:t>Understand how bleeding affects the body. </a:t>
            </a:r>
          </a:p>
          <a:p>
            <a:pPr>
              <a:spcBef>
                <a:spcPct val="35000"/>
              </a:spcBef>
            </a:pPr>
            <a:r>
              <a:rPr lang="en-US" altLang="en-US" dirty="0"/>
              <a:t>Bleeding can be external or internal.</a:t>
            </a:r>
          </a:p>
          <a:p>
            <a:pPr>
              <a:spcBef>
                <a:spcPct val="35000"/>
              </a:spcBef>
            </a:pPr>
            <a:r>
              <a:rPr lang="en-US" altLang="en-US" dirty="0"/>
              <a:t>Bleeding can cause weakness, shock, and death.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pPr>
              <a:lnSpc>
                <a:spcPct val="85000"/>
              </a:lnSpc>
              <a:defRPr/>
            </a:pPr>
            <a:r>
              <a:rPr lang="en-US" dirty="0">
                <a:cs typeface="+mj-cs"/>
              </a:rPr>
              <a:t>Reassessment </a:t>
            </a:r>
            <a:r>
              <a:rPr lang="en-US" sz="2000" b="0" dirty="0">
                <a:cs typeface="+mj-cs"/>
              </a:rPr>
              <a:t>(3 of 3)</a:t>
            </a:r>
          </a:p>
        </p:txBody>
      </p:sp>
      <p:sp>
        <p:nvSpPr>
          <p:cNvPr id="59395" name="Rectangle 3"/>
          <p:cNvSpPr>
            <a:spLocks noGrp="1" noChangeArrowheads="1"/>
          </p:cNvSpPr>
          <p:nvPr>
            <p:ph type="body" idx="1"/>
          </p:nvPr>
        </p:nvSpPr>
        <p:spPr/>
        <p:txBody>
          <a:bodyPr rIns="228600"/>
          <a:lstStyle/>
          <a:p>
            <a:pPr>
              <a:spcBef>
                <a:spcPct val="35000"/>
              </a:spcBef>
            </a:pPr>
            <a:r>
              <a:rPr lang="en-US" altLang="en-US" dirty="0"/>
              <a:t>Communication and documentation</a:t>
            </a:r>
          </a:p>
          <a:p>
            <a:pPr lvl="1">
              <a:spcBef>
                <a:spcPct val="35000"/>
              </a:spcBef>
            </a:pPr>
            <a:r>
              <a:rPr lang="en-US" altLang="en-US" dirty="0"/>
              <a:t>Recognize, estimate, and report the amount of blood loss and how rapidly or over what period of time it occurred.</a:t>
            </a:r>
          </a:p>
          <a:p>
            <a:pPr lvl="1">
              <a:spcBef>
                <a:spcPct val="35000"/>
              </a:spcBef>
            </a:pPr>
            <a:r>
              <a:rPr lang="en-US" altLang="en-US" dirty="0"/>
              <a:t>Communicate all relevant information to the staff at the receiving hospital.</a:t>
            </a:r>
          </a:p>
          <a:p>
            <a:pPr lvl="1">
              <a:spcBef>
                <a:spcPct val="35000"/>
              </a:spcBef>
            </a:pPr>
            <a:r>
              <a:rPr lang="en-US" altLang="en-US" dirty="0"/>
              <a:t>Document all injuries, the care provided, and the patient’s response.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nSpc>
                <a:spcPct val="85000"/>
              </a:lnSpc>
              <a:defRPr/>
            </a:pPr>
            <a:r>
              <a:rPr lang="en-US" dirty="0">
                <a:cs typeface="+mj-cs"/>
              </a:rPr>
              <a:t>Emergency Medical Care for External Bleeding </a:t>
            </a:r>
            <a:r>
              <a:rPr lang="en-US" sz="2000" b="0" dirty="0">
                <a:cs typeface="+mj-cs"/>
              </a:rPr>
              <a:t>(1 of 2)</a:t>
            </a:r>
          </a:p>
        </p:txBody>
      </p:sp>
      <p:sp>
        <p:nvSpPr>
          <p:cNvPr id="60419" name="Content Placeholder 2"/>
          <p:cNvSpPr>
            <a:spLocks noGrp="1"/>
          </p:cNvSpPr>
          <p:nvPr>
            <p:ph type="body" idx="1"/>
          </p:nvPr>
        </p:nvSpPr>
        <p:spPr/>
        <p:txBody>
          <a:bodyPr rIns="228600"/>
          <a:lstStyle/>
          <a:p>
            <a:pPr>
              <a:spcBef>
                <a:spcPct val="35000"/>
              </a:spcBef>
            </a:pPr>
            <a:r>
              <a:rPr lang="en-US" altLang="en-US" dirty="0"/>
              <a:t>Follow standard precautions.</a:t>
            </a:r>
          </a:p>
          <a:p>
            <a:pPr lvl="1">
              <a:spcBef>
                <a:spcPct val="35000"/>
              </a:spcBef>
            </a:pPr>
            <a:r>
              <a:rPr lang="en-US" altLang="en-US" dirty="0"/>
              <a:t>Wear gloves, eye protection, and possibly a mask or gown.</a:t>
            </a:r>
          </a:p>
          <a:p>
            <a:pPr lvl="1">
              <a:spcBef>
                <a:spcPct val="35000"/>
              </a:spcBef>
            </a:pPr>
            <a:r>
              <a:rPr lang="en-US" altLang="en-US" dirty="0"/>
              <a:t>Make sure the patient has an open airway and is breathing adequately.</a:t>
            </a:r>
          </a:p>
          <a:p>
            <a:pPr lvl="1">
              <a:spcBef>
                <a:spcPct val="35000"/>
              </a:spcBef>
            </a:pPr>
            <a:r>
              <a:rPr lang="en-US" altLang="en-US" dirty="0"/>
              <a:t>Provide high-flow oxygen.</a:t>
            </a:r>
          </a:p>
          <a:p>
            <a:pPr lvl="1">
              <a:spcBef>
                <a:spcPct val="35000"/>
              </a:spcBef>
            </a:pPr>
            <a:r>
              <a:rPr lang="en-US" altLang="en-US" dirty="0"/>
              <a:t>Control obvious, life-threatening bleeding as quickly as possible.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nSpc>
                <a:spcPct val="85000"/>
              </a:lnSpc>
              <a:defRPr/>
            </a:pPr>
            <a:r>
              <a:rPr lang="en-US" dirty="0">
                <a:cs typeface="+mj-cs"/>
              </a:rPr>
              <a:t>Emergency Medical Care for External Bleeding </a:t>
            </a:r>
            <a:r>
              <a:rPr lang="en-US" sz="2000" b="0" dirty="0">
                <a:cs typeface="+mj-cs"/>
              </a:rPr>
              <a:t>(2 of 2)</a:t>
            </a:r>
          </a:p>
        </p:txBody>
      </p:sp>
      <p:sp>
        <p:nvSpPr>
          <p:cNvPr id="61443" name="Content Placeholder 2"/>
          <p:cNvSpPr>
            <a:spLocks noGrp="1"/>
          </p:cNvSpPr>
          <p:nvPr>
            <p:ph type="body" idx="1"/>
          </p:nvPr>
        </p:nvSpPr>
        <p:spPr/>
        <p:txBody>
          <a:bodyPr rIns="228600"/>
          <a:lstStyle/>
          <a:p>
            <a:pPr>
              <a:spcBef>
                <a:spcPct val="35000"/>
              </a:spcBef>
            </a:pPr>
            <a:r>
              <a:rPr lang="en-US" altLang="en-US" dirty="0"/>
              <a:t>Several methods are available to control external bleeding.</a:t>
            </a:r>
          </a:p>
          <a:p>
            <a:pPr lvl="1">
              <a:spcBef>
                <a:spcPct val="35000"/>
              </a:spcBef>
            </a:pPr>
            <a:r>
              <a:rPr lang="en-US" altLang="en-US" dirty="0"/>
              <a:t>Direct, even pressure and elevation</a:t>
            </a:r>
          </a:p>
          <a:p>
            <a:pPr lvl="1">
              <a:spcBef>
                <a:spcPct val="35000"/>
              </a:spcBef>
            </a:pPr>
            <a:r>
              <a:rPr lang="en-US" altLang="en-US" dirty="0"/>
              <a:t>Pressure dressings and/or splints</a:t>
            </a:r>
          </a:p>
          <a:p>
            <a:pPr lvl="1">
              <a:spcBef>
                <a:spcPct val="35000"/>
              </a:spcBef>
            </a:pPr>
            <a:r>
              <a:rPr lang="en-US" altLang="en-US" dirty="0"/>
              <a:t>Tourniquets</a:t>
            </a:r>
          </a:p>
          <a:p>
            <a:pPr lvl="1">
              <a:spcBef>
                <a:spcPct val="35000"/>
              </a:spcBef>
            </a:pPr>
            <a:r>
              <a:rPr lang="en-US" altLang="en-US" dirty="0"/>
              <a:t>Hemostatic dressing</a:t>
            </a:r>
          </a:p>
          <a:p>
            <a:pPr lvl="1">
              <a:spcBef>
                <a:spcPct val="35000"/>
              </a:spcBef>
            </a:pPr>
            <a:r>
              <a:rPr lang="en-US" altLang="en-US" dirty="0"/>
              <a:t>Wound packing </a:t>
            </a:r>
          </a:p>
          <a:p>
            <a:pPr lvl="1"/>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a:lnSpc>
                <a:spcPct val="85000"/>
              </a:lnSpc>
              <a:defRPr/>
            </a:pPr>
            <a:r>
              <a:rPr lang="en-US" dirty="0">
                <a:cs typeface="+mj-cs"/>
              </a:rPr>
              <a:t>Direct Pressure </a:t>
            </a:r>
            <a:endParaRPr lang="en-US" sz="2800" b="0" dirty="0">
              <a:cs typeface="+mj-cs"/>
            </a:endParaRPr>
          </a:p>
        </p:txBody>
      </p:sp>
      <p:sp>
        <p:nvSpPr>
          <p:cNvPr id="62467" name="Rectangle 3"/>
          <p:cNvSpPr>
            <a:spLocks noGrp="1" noChangeArrowheads="1"/>
          </p:cNvSpPr>
          <p:nvPr>
            <p:ph type="body" idx="1"/>
          </p:nvPr>
        </p:nvSpPr>
        <p:spPr/>
        <p:txBody>
          <a:bodyPr rIns="228600"/>
          <a:lstStyle/>
          <a:p>
            <a:pPr>
              <a:spcBef>
                <a:spcPct val="35000"/>
              </a:spcBef>
            </a:pPr>
            <a:r>
              <a:rPr lang="en-US" altLang="en-US" dirty="0"/>
              <a:t>Most common and effective way to control external bleeding</a:t>
            </a:r>
          </a:p>
          <a:p>
            <a:pPr>
              <a:spcBef>
                <a:spcPct val="35000"/>
              </a:spcBef>
            </a:pPr>
            <a:r>
              <a:rPr lang="en-US" altLang="en-US" dirty="0"/>
              <a:t>Pressure stops the flow of blood and permits normal coagulation to occur.</a:t>
            </a:r>
          </a:p>
          <a:p>
            <a:pPr>
              <a:spcBef>
                <a:spcPct val="35000"/>
              </a:spcBef>
            </a:pPr>
            <a:r>
              <a:rPr lang="en-US" altLang="en-US" dirty="0"/>
              <a:t>Apply pressure with your gloved fingertip or hand over the top of a sterile dressing.</a:t>
            </a:r>
          </a:p>
          <a:p>
            <a:pPr>
              <a:spcBef>
                <a:spcPct val="35000"/>
              </a:spcBef>
            </a:pPr>
            <a:r>
              <a:rPr lang="en-US" altLang="en-US" dirty="0"/>
              <a:t>Hold uninterrupted pressure for at least 5 minutes.</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a:lnSpc>
                <a:spcPct val="85000"/>
              </a:lnSpc>
              <a:defRPr/>
            </a:pPr>
            <a:r>
              <a:rPr lang="en-US" dirty="0">
                <a:cs typeface="+mj-cs"/>
              </a:rPr>
              <a:t>Pressure Dressing </a:t>
            </a:r>
            <a:endParaRPr lang="en-US" sz="2800" b="0" dirty="0">
              <a:cs typeface="+mj-cs"/>
            </a:endParaRPr>
          </a:p>
        </p:txBody>
      </p:sp>
      <p:sp>
        <p:nvSpPr>
          <p:cNvPr id="63491" name="Rectangle 3"/>
          <p:cNvSpPr>
            <a:spLocks noGrp="1" noChangeArrowheads="1"/>
          </p:cNvSpPr>
          <p:nvPr>
            <p:ph type="body" idx="1"/>
          </p:nvPr>
        </p:nvSpPr>
        <p:spPr/>
        <p:txBody>
          <a:bodyPr rIns="228600"/>
          <a:lstStyle/>
          <a:p>
            <a:pPr>
              <a:spcBef>
                <a:spcPct val="35000"/>
              </a:spcBef>
            </a:pPr>
            <a:r>
              <a:rPr lang="en-US" altLang="en-US" dirty="0"/>
              <a:t>Firmly wrap a sterile, self-adhering roller bandage around the entire wound.</a:t>
            </a:r>
          </a:p>
          <a:p>
            <a:pPr>
              <a:spcBef>
                <a:spcPct val="35000"/>
              </a:spcBef>
            </a:pPr>
            <a:r>
              <a:rPr lang="en-US" altLang="en-US" dirty="0"/>
              <a:t>Stretch the band tight enough to control bleeding.</a:t>
            </a:r>
          </a:p>
          <a:p>
            <a:pPr>
              <a:spcBef>
                <a:spcPct val="35000"/>
              </a:spcBef>
            </a:pPr>
            <a:r>
              <a:rPr lang="en-US" altLang="en-US" dirty="0"/>
              <a:t>Do not remove a dressing until a physician has evaluated the patient.</a:t>
            </a:r>
          </a:p>
          <a:p>
            <a:pPr>
              <a:spcBef>
                <a:spcPct val="35000"/>
              </a:spcBef>
            </a:pPr>
            <a:r>
              <a:rPr lang="en-US" altLang="en-US" dirty="0"/>
              <a:t>A tourniquet is useful if the bleeding cannot be managed with direct pressure.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cs typeface="+mj-cs"/>
              </a:rPr>
              <a:t>Hemostatic Agents</a:t>
            </a:r>
          </a:p>
        </p:txBody>
      </p:sp>
      <p:sp>
        <p:nvSpPr>
          <p:cNvPr id="65539" name="Content Placeholder 2"/>
          <p:cNvSpPr>
            <a:spLocks noGrp="1"/>
          </p:cNvSpPr>
          <p:nvPr>
            <p:ph idx="1"/>
          </p:nvPr>
        </p:nvSpPr>
        <p:spPr/>
        <p:txBody>
          <a:bodyPr/>
          <a:lstStyle/>
          <a:p>
            <a:r>
              <a:rPr lang="en-US" altLang="en-US" dirty="0"/>
              <a:t>Gauze can be packed into larger wounds when direct pressure is inadequate, or application of a tourniquet is not possible.</a:t>
            </a:r>
          </a:p>
          <a:p>
            <a:r>
              <a:rPr lang="en-US" altLang="en-US" dirty="0"/>
              <a:t>A hemostatic dressing is impregnated with a chemical compound that slows or stops bleeding by promoting clot formation.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a:lnSpc>
                <a:spcPct val="85000"/>
              </a:lnSpc>
              <a:defRPr/>
            </a:pPr>
            <a:r>
              <a:rPr lang="en-US" dirty="0">
                <a:cs typeface="+mj-cs"/>
              </a:rPr>
              <a:t>Tourniquets </a:t>
            </a:r>
            <a:r>
              <a:rPr lang="en-US" sz="2000" b="0" dirty="0">
                <a:cs typeface="+mj-cs"/>
              </a:rPr>
              <a:t>(1 of 2)</a:t>
            </a:r>
          </a:p>
        </p:txBody>
      </p:sp>
      <p:sp>
        <p:nvSpPr>
          <p:cNvPr id="66563" name="Rectangle 3"/>
          <p:cNvSpPr>
            <a:spLocks noGrp="1" noChangeArrowheads="1"/>
          </p:cNvSpPr>
          <p:nvPr>
            <p:ph type="body" idx="1"/>
          </p:nvPr>
        </p:nvSpPr>
        <p:spPr/>
        <p:txBody>
          <a:bodyPr rIns="228600"/>
          <a:lstStyle/>
          <a:p>
            <a:pPr>
              <a:spcBef>
                <a:spcPct val="35000"/>
              </a:spcBef>
            </a:pPr>
            <a:r>
              <a:rPr lang="en-US" altLang="en-US" dirty="0"/>
              <a:t>Useful if a patient has substantial bleeding from an extremity injury</a:t>
            </a:r>
          </a:p>
          <a:p>
            <a:pPr>
              <a:spcBef>
                <a:spcPct val="35000"/>
              </a:spcBef>
            </a:pPr>
            <a:r>
              <a:rPr lang="en-US" altLang="en-US" dirty="0"/>
              <a:t>Several types of commercial tourniquets are available. </a:t>
            </a:r>
          </a:p>
          <a:p>
            <a:pPr>
              <a:spcBef>
                <a:spcPct val="35000"/>
              </a:spcBef>
            </a:pPr>
            <a:endParaRPr lang="en-US" altLang="en-US"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a:lnSpc>
                <a:spcPct val="85000"/>
              </a:lnSpc>
              <a:defRPr/>
            </a:pPr>
            <a:r>
              <a:rPr lang="en-US" dirty="0">
                <a:cs typeface="+mj-cs"/>
              </a:rPr>
              <a:t>Tourniquets </a:t>
            </a:r>
            <a:r>
              <a:rPr lang="en-US" sz="2000" b="0" dirty="0">
                <a:cs typeface="+mj-cs"/>
              </a:rPr>
              <a:t>(2 of 2)</a:t>
            </a:r>
          </a:p>
        </p:txBody>
      </p:sp>
      <p:sp>
        <p:nvSpPr>
          <p:cNvPr id="66563" name="Rectangle 3"/>
          <p:cNvSpPr>
            <a:spLocks noGrp="1" noChangeArrowheads="1"/>
          </p:cNvSpPr>
          <p:nvPr>
            <p:ph type="body" idx="1"/>
          </p:nvPr>
        </p:nvSpPr>
        <p:spPr/>
        <p:txBody>
          <a:bodyPr rIns="228600"/>
          <a:lstStyle/>
          <a:p>
            <a:pPr>
              <a:spcBef>
                <a:spcPct val="35000"/>
              </a:spcBef>
            </a:pPr>
            <a:r>
              <a:rPr lang="en-US" altLang="en-US" dirty="0"/>
              <a:t>Junctional tourniquets allow for compression of life-threatening bleeding in areas where standard tourniquet application is not possible.</a:t>
            </a:r>
          </a:p>
          <a:p>
            <a:pPr>
              <a:spcBef>
                <a:spcPct val="35000"/>
              </a:spcBef>
            </a:pPr>
            <a:r>
              <a:rPr lang="en-US" altLang="en-US" dirty="0"/>
              <a:t>May be indicated for severe hemorrhage at the junction of the torso with the arms and legs.</a:t>
            </a:r>
          </a:p>
          <a:p>
            <a:pPr marL="0" indent="0">
              <a:spcBef>
                <a:spcPct val="35000"/>
              </a:spcBef>
              <a:buNone/>
            </a:pPr>
            <a:endParaRPr lang="en-US" altLang="en-US" dirty="0"/>
          </a:p>
          <a:p>
            <a:pPr>
              <a:spcBef>
                <a:spcPct val="35000"/>
              </a:spcBef>
            </a:pPr>
            <a:endParaRPr lang="en-US" altLang="en-US" dirty="0">
              <a:solidFill>
                <a:srgbClr val="FF0000"/>
              </a:solidFill>
            </a:endParaRPr>
          </a:p>
        </p:txBody>
      </p:sp>
    </p:spTree>
    <p:extLst>
      <p:ext uri="{BB962C8B-B14F-4D97-AF65-F5344CB8AC3E}">
        <p14:creationId xmlns:p14="http://schemas.microsoft.com/office/powerpoint/2010/main" val="236832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pPr>
              <a:lnSpc>
                <a:spcPct val="85000"/>
              </a:lnSpc>
              <a:defRPr/>
            </a:pPr>
            <a:r>
              <a:rPr lang="en-US" dirty="0">
                <a:cs typeface="+mj-cs"/>
              </a:rPr>
              <a:t>Splints </a:t>
            </a:r>
            <a:r>
              <a:rPr lang="en-US" sz="2000" b="0" dirty="0">
                <a:cs typeface="+mj-cs"/>
              </a:rPr>
              <a:t>(1 of 3)</a:t>
            </a:r>
          </a:p>
        </p:txBody>
      </p:sp>
      <p:sp>
        <p:nvSpPr>
          <p:cNvPr id="70659" name="Rectangle 3"/>
          <p:cNvSpPr>
            <a:spLocks noGrp="1" noChangeArrowheads="1"/>
          </p:cNvSpPr>
          <p:nvPr>
            <p:ph sz="half" idx="1"/>
          </p:nvPr>
        </p:nvSpPr>
        <p:spPr/>
        <p:txBody>
          <a:bodyPr rIns="228600"/>
          <a:lstStyle/>
          <a:p>
            <a:pPr>
              <a:spcBef>
                <a:spcPct val="35000"/>
              </a:spcBef>
            </a:pPr>
            <a:r>
              <a:rPr lang="en-US" altLang="en-US" dirty="0"/>
              <a:t>Air splints</a:t>
            </a:r>
          </a:p>
          <a:p>
            <a:pPr lvl="1">
              <a:spcBef>
                <a:spcPct val="35000"/>
              </a:spcBef>
            </a:pPr>
            <a:r>
              <a:rPr lang="en-US" altLang="en-US" dirty="0"/>
              <a:t>Soft splints or pressure splints</a:t>
            </a:r>
          </a:p>
          <a:p>
            <a:pPr lvl="1">
              <a:spcBef>
                <a:spcPct val="35000"/>
              </a:spcBef>
            </a:pPr>
            <a:r>
              <a:rPr lang="en-US" altLang="en-US" dirty="0"/>
              <a:t>Can control internal or external bleeding associated with severe injuries</a:t>
            </a:r>
          </a:p>
        </p:txBody>
      </p:sp>
      <p:pic>
        <p:nvPicPr>
          <p:cNvPr id="7170" name="Picture 2" descr="Photo shows a female with one hand stretched out, one paramedic is seen supporting the hand by holding it from below with one hand and holding the palm with his other hand. Another paramedic is seen wrapping a plastic bag like sheet around the outstretched han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0144" y="1473200"/>
            <a:ext cx="4913312" cy="23880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230144" y="3905510"/>
            <a:ext cx="5524500" cy="1477328"/>
          </a:xfrm>
          <a:prstGeom prst="rect">
            <a:avLst/>
          </a:prstGeom>
        </p:spPr>
        <p:txBody>
          <a:bodyPr wrap="square">
            <a:spAutoFit/>
          </a:bodyPr>
          <a:lstStyle/>
          <a:p>
            <a:r>
              <a:rPr lang="en-US" b="1" dirty="0"/>
              <a:t>FIGURE 26-11 </a:t>
            </a:r>
            <a:r>
              <a:rPr lang="en-US" dirty="0"/>
              <a:t>Air splints can also be used to control</a:t>
            </a:r>
          </a:p>
          <a:p>
            <a:r>
              <a:rPr lang="en-US" dirty="0"/>
              <a:t>bleeding because they act as a pressure bandage for the</a:t>
            </a:r>
          </a:p>
          <a:p>
            <a:r>
              <a:rPr lang="en-US" dirty="0"/>
              <a:t>entire extremity. They are not as effective as tourniquets,</a:t>
            </a:r>
          </a:p>
          <a:p>
            <a:r>
              <a:rPr lang="en-US" dirty="0"/>
              <a:t>however, and should never be used when a tourniquet is</a:t>
            </a:r>
          </a:p>
          <a:p>
            <a:r>
              <a:rPr lang="en-US" dirty="0"/>
              <a:t>otherwise indicated.</a:t>
            </a:r>
          </a:p>
        </p:txBody>
      </p:sp>
      <p:sp>
        <p:nvSpPr>
          <p:cNvPr id="3" name="Rectangle 2"/>
          <p:cNvSpPr/>
          <p:nvPr/>
        </p:nvSpPr>
        <p:spPr>
          <a:xfrm>
            <a:off x="6230144" y="5363788"/>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pPr>
              <a:lnSpc>
                <a:spcPct val="85000"/>
              </a:lnSpc>
              <a:defRPr/>
            </a:pPr>
            <a:r>
              <a:rPr lang="en-US" dirty="0">
                <a:cs typeface="+mj-cs"/>
              </a:rPr>
              <a:t>Splints </a:t>
            </a:r>
            <a:r>
              <a:rPr lang="en-US" sz="2000" b="0" dirty="0">
                <a:cs typeface="+mj-cs"/>
              </a:rPr>
              <a:t>(2 of 3)</a:t>
            </a:r>
          </a:p>
        </p:txBody>
      </p:sp>
      <p:sp>
        <p:nvSpPr>
          <p:cNvPr id="71683" name="Rectangle 3"/>
          <p:cNvSpPr>
            <a:spLocks noGrp="1" noChangeArrowheads="1"/>
          </p:cNvSpPr>
          <p:nvPr>
            <p:ph idx="1"/>
          </p:nvPr>
        </p:nvSpPr>
        <p:spPr/>
        <p:txBody>
          <a:bodyPr rIns="228600"/>
          <a:lstStyle/>
          <a:p>
            <a:pPr>
              <a:spcBef>
                <a:spcPct val="35000"/>
              </a:spcBef>
            </a:pPr>
            <a:r>
              <a:rPr lang="en-US" altLang="en-US" dirty="0"/>
              <a:t>Air splints (cont’d)</a:t>
            </a:r>
          </a:p>
          <a:p>
            <a:pPr lvl="1">
              <a:spcBef>
                <a:spcPct val="35000"/>
              </a:spcBef>
            </a:pPr>
            <a:r>
              <a:rPr lang="en-US" altLang="en-US" dirty="0"/>
              <a:t>Immobilize fractures</a:t>
            </a:r>
          </a:p>
          <a:p>
            <a:pPr lvl="1">
              <a:spcBef>
                <a:spcPct val="35000"/>
              </a:spcBef>
            </a:pPr>
            <a:r>
              <a:rPr lang="en-US" altLang="en-US" dirty="0"/>
              <a:t>Act like a pressure dressing</a:t>
            </a:r>
          </a:p>
          <a:p>
            <a:pPr lvl="1">
              <a:spcBef>
                <a:spcPct val="35000"/>
              </a:spcBef>
            </a:pPr>
            <a:r>
              <a:rPr lang="en-US" altLang="en-US" dirty="0"/>
              <a:t>Use only approved, clean, or disposable valve stems.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Anatomy and Physiology of the </a:t>
            </a:r>
            <a:br>
              <a:rPr lang="en-US" sz="3200" dirty="0"/>
            </a:br>
            <a:r>
              <a:rPr lang="en-US" sz="3200" dirty="0"/>
              <a:t>Cardiovascular System</a:t>
            </a:r>
            <a:r>
              <a:rPr lang="en-US" sz="2400" dirty="0"/>
              <a:t> </a:t>
            </a:r>
            <a:r>
              <a:rPr lang="en-US" sz="2000" b="0" dirty="0"/>
              <a:t>(1 of 2)</a:t>
            </a:r>
            <a:endParaRPr lang="en-US" sz="2000" dirty="0"/>
          </a:p>
        </p:txBody>
      </p:sp>
      <p:sp>
        <p:nvSpPr>
          <p:cNvPr id="8194" name="Content Placeholder 2"/>
          <p:cNvSpPr>
            <a:spLocks noGrp="1"/>
          </p:cNvSpPr>
          <p:nvPr>
            <p:ph idx="1"/>
          </p:nvPr>
        </p:nvSpPr>
        <p:spPr/>
        <p:txBody>
          <a:bodyPr rIns="228600"/>
          <a:lstStyle/>
          <a:p>
            <a:pPr>
              <a:spcBef>
                <a:spcPct val="35000"/>
              </a:spcBef>
            </a:pPr>
            <a:r>
              <a:rPr lang="en-US" altLang="en-US" dirty="0"/>
              <a:t>The cardiovascular system circulates blood to cells and tissues.</a:t>
            </a:r>
          </a:p>
          <a:p>
            <a:pPr lvl="1">
              <a:spcBef>
                <a:spcPct val="35000"/>
              </a:spcBef>
            </a:pPr>
            <a:r>
              <a:rPr lang="en-US" altLang="en-US" dirty="0"/>
              <a:t>Delivers oxygen and nutrients</a:t>
            </a:r>
          </a:p>
          <a:p>
            <a:pPr lvl="1">
              <a:spcBef>
                <a:spcPct val="35000"/>
              </a:spcBef>
            </a:pPr>
            <a:r>
              <a:rPr lang="en-US" altLang="en-US" dirty="0"/>
              <a:t>Carries away metabolic waste products</a:t>
            </a:r>
          </a:p>
          <a:p>
            <a:pPr lvl="1">
              <a:spcBef>
                <a:spcPct val="35000"/>
              </a:spcBef>
            </a:pPr>
            <a:r>
              <a:rPr lang="en-US" altLang="en-US" dirty="0"/>
              <a:t>Responsible for supplying and maintaining adequate blood flow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pPr>
              <a:lnSpc>
                <a:spcPct val="85000"/>
              </a:lnSpc>
              <a:defRPr/>
            </a:pPr>
            <a:r>
              <a:rPr lang="en-US" dirty="0">
                <a:cs typeface="+mj-cs"/>
              </a:rPr>
              <a:t>Splints </a:t>
            </a:r>
            <a:r>
              <a:rPr lang="en-US" sz="2000" b="0" dirty="0">
                <a:cs typeface="+mj-cs"/>
              </a:rPr>
              <a:t>(3 of 3)</a:t>
            </a:r>
          </a:p>
        </p:txBody>
      </p:sp>
      <p:sp>
        <p:nvSpPr>
          <p:cNvPr id="72707" name="Rectangle 3"/>
          <p:cNvSpPr>
            <a:spLocks noGrp="1" noChangeArrowheads="1"/>
          </p:cNvSpPr>
          <p:nvPr>
            <p:ph type="body" idx="1"/>
          </p:nvPr>
        </p:nvSpPr>
        <p:spPr/>
        <p:txBody>
          <a:bodyPr rIns="228600"/>
          <a:lstStyle/>
          <a:p>
            <a:pPr>
              <a:spcBef>
                <a:spcPct val="35000"/>
              </a:spcBef>
            </a:pPr>
            <a:r>
              <a:rPr lang="en-US" altLang="en-US" dirty="0"/>
              <a:t>Pelvic binder</a:t>
            </a:r>
          </a:p>
          <a:p>
            <a:pPr lvl="1">
              <a:spcBef>
                <a:spcPct val="35000"/>
              </a:spcBef>
            </a:pPr>
            <a:r>
              <a:rPr lang="en-US" altLang="en-US" dirty="0"/>
              <a:t>A type of splint that may be indicated for a suspected closed unstable pelvic fracture</a:t>
            </a:r>
          </a:p>
          <a:p>
            <a:pPr lvl="1">
              <a:spcBef>
                <a:spcPct val="35000"/>
              </a:spcBef>
            </a:pPr>
            <a:r>
              <a:rPr lang="en-US" altLang="en-US" dirty="0"/>
              <a:t>Helps to control internal bleeding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dirty="0">
                <a:cs typeface="+mj-cs"/>
              </a:rPr>
              <a:t>Bleeding From the Nose, Ears, and Mouth </a:t>
            </a:r>
            <a:r>
              <a:rPr lang="en-US" sz="2000" b="0" dirty="0">
                <a:cs typeface="+mj-cs"/>
              </a:rPr>
              <a:t>(1 of 4)</a:t>
            </a:r>
          </a:p>
        </p:txBody>
      </p:sp>
      <p:sp>
        <p:nvSpPr>
          <p:cNvPr id="73731" name="Content Placeholder 2"/>
          <p:cNvSpPr>
            <a:spLocks noGrp="1"/>
          </p:cNvSpPr>
          <p:nvPr>
            <p:ph type="body" idx="1"/>
          </p:nvPr>
        </p:nvSpPr>
        <p:spPr/>
        <p:txBody>
          <a:bodyPr rIns="228600"/>
          <a:lstStyle/>
          <a:p>
            <a:pPr>
              <a:spcBef>
                <a:spcPct val="35000"/>
              </a:spcBef>
            </a:pPr>
            <a:r>
              <a:rPr lang="en-US" altLang="en-US" dirty="0"/>
              <a:t>Several conditions</a:t>
            </a:r>
          </a:p>
          <a:p>
            <a:pPr lvl="1">
              <a:spcBef>
                <a:spcPct val="35000"/>
              </a:spcBef>
            </a:pPr>
            <a:r>
              <a:rPr lang="en-US" altLang="en-US" dirty="0"/>
              <a:t>Skull fracture</a:t>
            </a:r>
          </a:p>
          <a:p>
            <a:pPr lvl="1">
              <a:spcBef>
                <a:spcPct val="35000"/>
              </a:spcBef>
            </a:pPr>
            <a:r>
              <a:rPr lang="en-US" altLang="en-US" dirty="0"/>
              <a:t>Facial injuries</a:t>
            </a:r>
          </a:p>
          <a:p>
            <a:pPr lvl="1">
              <a:spcBef>
                <a:spcPct val="35000"/>
              </a:spcBef>
            </a:pPr>
            <a:r>
              <a:rPr lang="en-US" altLang="en-US" dirty="0"/>
              <a:t>Sinusitis, infections, use and abuse of nose drops, dried or cracked nasal mucosa</a:t>
            </a:r>
          </a:p>
          <a:p>
            <a:pPr lvl="1">
              <a:spcBef>
                <a:spcPct val="35000"/>
              </a:spcBef>
            </a:pPr>
            <a:r>
              <a:rPr lang="en-US" altLang="en-US" dirty="0"/>
              <a:t>High blood pressure</a:t>
            </a:r>
          </a:p>
          <a:p>
            <a:pPr lvl="1">
              <a:spcBef>
                <a:spcPct val="35000"/>
              </a:spcBef>
            </a:pPr>
            <a:r>
              <a:rPr lang="en-US" altLang="en-US" dirty="0"/>
              <a:t>Coagulation disorders</a:t>
            </a:r>
          </a:p>
          <a:p>
            <a:pPr lvl="1">
              <a:spcBef>
                <a:spcPct val="35000"/>
              </a:spcBef>
            </a:pPr>
            <a:r>
              <a:rPr lang="en-US" altLang="en-US" dirty="0"/>
              <a:t>Digital trauma</a:t>
            </a:r>
          </a:p>
          <a:p>
            <a:pPr lvl="1">
              <a:spcBef>
                <a:spcPct val="35000"/>
              </a:spcBef>
            </a:pPr>
            <a:r>
              <a:rPr lang="en-US" altLang="en-US" dirty="0"/>
              <a:t>Cancer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nSpc>
                <a:spcPct val="85000"/>
              </a:lnSpc>
              <a:defRPr/>
            </a:pPr>
            <a:r>
              <a:rPr lang="en-US" dirty="0">
                <a:cs typeface="+mj-cs"/>
              </a:rPr>
              <a:t>Bleeding From the Nose, Ears, and Mouth </a:t>
            </a:r>
            <a:r>
              <a:rPr lang="en-US" sz="2000" b="0" dirty="0">
                <a:cs typeface="+mj-cs"/>
              </a:rPr>
              <a:t>(2 of 4)</a:t>
            </a:r>
          </a:p>
        </p:txBody>
      </p:sp>
      <p:sp>
        <p:nvSpPr>
          <p:cNvPr id="74755" name="Content Placeholder 2"/>
          <p:cNvSpPr>
            <a:spLocks noGrp="1"/>
          </p:cNvSpPr>
          <p:nvPr>
            <p:ph type="body" idx="1"/>
          </p:nvPr>
        </p:nvSpPr>
        <p:spPr/>
        <p:txBody>
          <a:bodyPr rIns="228600"/>
          <a:lstStyle/>
          <a:p>
            <a:pPr>
              <a:spcBef>
                <a:spcPct val="35000"/>
              </a:spcBef>
            </a:pPr>
            <a:r>
              <a:rPr lang="en-US" altLang="en-US" dirty="0"/>
              <a:t>Epistaxis (nosebleed) is a common emergency.</a:t>
            </a:r>
          </a:p>
          <a:p>
            <a:pPr lvl="1">
              <a:spcBef>
                <a:spcPct val="35000"/>
              </a:spcBef>
            </a:pPr>
            <a:r>
              <a:rPr lang="en-US" altLang="en-US" dirty="0"/>
              <a:t>Occasionally it can cause enough blood loss to send a patient into shock.</a:t>
            </a:r>
          </a:p>
          <a:p>
            <a:pPr lvl="1">
              <a:spcBef>
                <a:spcPct val="35000"/>
              </a:spcBef>
            </a:pPr>
            <a:r>
              <a:rPr lang="en-US" altLang="en-US" dirty="0"/>
              <a:t>Can usually be controlled by pinching the nostrils together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pPr>
              <a:lnSpc>
                <a:spcPct val="85000"/>
              </a:lnSpc>
              <a:defRPr/>
            </a:pPr>
            <a:r>
              <a:rPr lang="en-US" dirty="0">
                <a:cs typeface="+mj-cs"/>
              </a:rPr>
              <a:t>Bleeding From the Nose, Ears, and Mouth </a:t>
            </a:r>
            <a:r>
              <a:rPr lang="en-US" sz="2000" b="0" dirty="0">
                <a:cs typeface="+mj-cs"/>
              </a:rPr>
              <a:t>(3 of 4)</a:t>
            </a:r>
          </a:p>
        </p:txBody>
      </p:sp>
      <p:sp>
        <p:nvSpPr>
          <p:cNvPr id="75779" name="Rectangle 3"/>
          <p:cNvSpPr>
            <a:spLocks noGrp="1" noChangeArrowheads="1"/>
          </p:cNvSpPr>
          <p:nvPr>
            <p:ph type="body" idx="1"/>
          </p:nvPr>
        </p:nvSpPr>
        <p:spPr/>
        <p:txBody>
          <a:bodyPr rIns="228600"/>
          <a:lstStyle/>
          <a:p>
            <a:pPr>
              <a:spcBef>
                <a:spcPct val="35000"/>
              </a:spcBef>
            </a:pPr>
            <a:r>
              <a:rPr lang="en-US" altLang="en-US" dirty="0"/>
              <a:t>Bleeding from the nose or ears following a head injury:</a:t>
            </a:r>
          </a:p>
          <a:p>
            <a:pPr lvl="1">
              <a:spcBef>
                <a:spcPct val="35000"/>
              </a:spcBef>
            </a:pPr>
            <a:r>
              <a:rPr lang="en-US" altLang="en-US" dirty="0"/>
              <a:t>May indicate a skull fracture</a:t>
            </a:r>
          </a:p>
          <a:p>
            <a:pPr lvl="1">
              <a:spcBef>
                <a:spcPct val="35000"/>
              </a:spcBef>
            </a:pPr>
            <a:r>
              <a:rPr lang="en-US" altLang="en-US" dirty="0"/>
              <a:t>May be difficult to control</a:t>
            </a:r>
          </a:p>
          <a:p>
            <a:pPr lvl="1">
              <a:spcBef>
                <a:spcPct val="35000"/>
              </a:spcBef>
            </a:pPr>
            <a:r>
              <a:rPr lang="en-US" altLang="en-US" dirty="0"/>
              <a:t>Do not attempt to stop blood flow.</a:t>
            </a:r>
          </a:p>
          <a:p>
            <a:pPr lvl="1">
              <a:spcBef>
                <a:spcPct val="35000"/>
              </a:spcBef>
            </a:pPr>
            <a:r>
              <a:rPr lang="en-US" altLang="en-US" dirty="0"/>
              <a:t>Loosely cover the bleeding site with a sterile gauze pad.</a:t>
            </a:r>
          </a:p>
          <a:p>
            <a:pPr lvl="1">
              <a:spcBef>
                <a:spcPct val="35000"/>
              </a:spcBef>
            </a:pPr>
            <a:r>
              <a:rPr lang="en-US" altLang="en-US" dirty="0"/>
              <a:t>Apply light compression with a dressing.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pPr>
              <a:lnSpc>
                <a:spcPct val="85000"/>
              </a:lnSpc>
              <a:defRPr/>
            </a:pPr>
            <a:r>
              <a:rPr lang="en-US" dirty="0">
                <a:cs typeface="+mj-cs"/>
              </a:rPr>
              <a:t>Bleeding From the Nose, Ears, and Mouth </a:t>
            </a:r>
            <a:r>
              <a:rPr lang="en-US" sz="2000" b="0" dirty="0">
                <a:cs typeface="+mj-cs"/>
              </a:rPr>
              <a:t>(4 of 4)</a:t>
            </a:r>
          </a:p>
        </p:txBody>
      </p:sp>
      <p:sp>
        <p:nvSpPr>
          <p:cNvPr id="76803" name="Rectangle 3"/>
          <p:cNvSpPr>
            <a:spLocks noGrp="1" noChangeArrowheads="1"/>
          </p:cNvSpPr>
          <p:nvPr>
            <p:ph sz="half" idx="1"/>
          </p:nvPr>
        </p:nvSpPr>
        <p:spPr>
          <a:xfrm>
            <a:off x="914400" y="1447800"/>
            <a:ext cx="5588000" cy="4800600"/>
          </a:xfrm>
        </p:spPr>
        <p:txBody>
          <a:bodyPr rIns="228600"/>
          <a:lstStyle/>
          <a:p>
            <a:pPr>
              <a:spcBef>
                <a:spcPct val="35000"/>
              </a:spcBef>
            </a:pPr>
            <a:r>
              <a:rPr lang="en-US" altLang="en-US" dirty="0"/>
              <a:t>A target or halo-shaped stain may occur on the dressing if blood or drainage contains cerebrospinal fluid.</a:t>
            </a:r>
          </a:p>
          <a:p>
            <a:pPr lvl="1">
              <a:spcBef>
                <a:spcPct val="35000"/>
              </a:spcBef>
            </a:pPr>
            <a:endParaRPr lang="en-US" altLang="en-US" dirty="0"/>
          </a:p>
        </p:txBody>
      </p:sp>
      <p:pic>
        <p:nvPicPr>
          <p:cNvPr id="8194" name="Picture 2" descr="Photo showing a hand holding a piece of gauze with a drop of red blood in the middl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1473201"/>
            <a:ext cx="3960812" cy="27070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78638" y="4178476"/>
            <a:ext cx="4133850" cy="923330"/>
          </a:xfrm>
          <a:prstGeom prst="rect">
            <a:avLst/>
          </a:prstGeom>
        </p:spPr>
        <p:txBody>
          <a:bodyPr wrap="square">
            <a:spAutoFit/>
          </a:bodyPr>
          <a:lstStyle/>
          <a:p>
            <a:r>
              <a:rPr lang="en-US" b="1" dirty="0"/>
              <a:t>FIGURE 26-14 </a:t>
            </a:r>
            <a:r>
              <a:rPr lang="en-US" dirty="0"/>
              <a:t>When cerebrospinal fluid is present in blood or drainage, a stain in the shape of a target or halo will appear.</a:t>
            </a:r>
          </a:p>
        </p:txBody>
      </p:sp>
      <p:sp>
        <p:nvSpPr>
          <p:cNvPr id="3" name="Rectangle 2"/>
          <p:cNvSpPr/>
          <p:nvPr/>
        </p:nvSpPr>
        <p:spPr>
          <a:xfrm>
            <a:off x="6878638" y="5082756"/>
            <a:ext cx="1657826"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Courtesy of Rhonda Hunt.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nSpc>
                <a:spcPct val="85000"/>
              </a:lnSpc>
              <a:defRPr/>
            </a:pPr>
            <a:r>
              <a:rPr lang="en-US" dirty="0">
                <a:cs typeface="+mj-cs"/>
              </a:rPr>
              <a:t>Emergency Medical Care for Internal Bleeding</a:t>
            </a:r>
            <a:endParaRPr lang="en-US" sz="2800" b="0" dirty="0">
              <a:cs typeface="+mj-cs"/>
            </a:endParaRPr>
          </a:p>
        </p:txBody>
      </p:sp>
      <p:sp>
        <p:nvSpPr>
          <p:cNvPr id="77827" name="Content Placeholder 2"/>
          <p:cNvSpPr>
            <a:spLocks noGrp="1"/>
          </p:cNvSpPr>
          <p:nvPr>
            <p:ph type="body" idx="1"/>
          </p:nvPr>
        </p:nvSpPr>
        <p:spPr/>
        <p:txBody>
          <a:bodyPr rIns="228600"/>
          <a:lstStyle/>
          <a:p>
            <a:pPr>
              <a:spcBef>
                <a:spcPct val="35000"/>
              </a:spcBef>
            </a:pPr>
            <a:r>
              <a:rPr lang="en-US" altLang="en-US" dirty="0"/>
              <a:t>Usually requires surgery or other hospital procedures</a:t>
            </a:r>
          </a:p>
          <a:p>
            <a:pPr>
              <a:spcBef>
                <a:spcPct val="35000"/>
              </a:spcBef>
            </a:pPr>
            <a:r>
              <a:rPr lang="en-US" altLang="en-US" dirty="0"/>
              <a:t>Keep the patient calm, reassured, and as still and quiet as possible.</a:t>
            </a:r>
          </a:p>
          <a:p>
            <a:pPr>
              <a:spcBef>
                <a:spcPct val="35000"/>
              </a:spcBef>
            </a:pPr>
            <a:r>
              <a:rPr lang="en-US" altLang="en-US" dirty="0"/>
              <a:t>Provide high-flow oxygen.</a:t>
            </a:r>
          </a:p>
          <a:p>
            <a:pPr>
              <a:spcBef>
                <a:spcPct val="35000"/>
              </a:spcBef>
            </a:pPr>
            <a:r>
              <a:rPr lang="en-US" altLang="en-US" dirty="0"/>
              <a:t>Maintain body temperature.</a:t>
            </a:r>
          </a:p>
          <a:p>
            <a:pPr>
              <a:spcBef>
                <a:spcPct val="35000"/>
              </a:spcBef>
            </a:pPr>
            <a:r>
              <a:rPr lang="en-US" altLang="en-US" dirty="0"/>
              <a:t>Splint the injured extremity (air splint).</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pPr>
              <a:lnSpc>
                <a:spcPct val="85000"/>
              </a:lnSpc>
              <a:defRPr/>
            </a:pPr>
            <a:r>
              <a:rPr lang="en-US" dirty="0">
                <a:cs typeface="+mj-cs"/>
              </a:rPr>
              <a:t>Review</a:t>
            </a:r>
          </a:p>
        </p:txBody>
      </p:sp>
      <p:sp>
        <p:nvSpPr>
          <p:cNvPr id="78852" name="Content Placeholder 2"/>
          <p:cNvSpPr>
            <a:spLocks noGrp="1"/>
          </p:cNvSpPr>
          <p:nvPr>
            <p:ph type="body" idx="1"/>
          </p:nvPr>
        </p:nvSpPr>
        <p:spPr/>
        <p:txBody>
          <a:bodyPr rIns="228600"/>
          <a:lstStyle/>
          <a:p>
            <a:pPr marL="457200" indent="-457200">
              <a:spcBef>
                <a:spcPct val="35000"/>
              </a:spcBef>
              <a:buFontTx/>
              <a:buAutoNum type="arabicPeriod"/>
            </a:pPr>
            <a:r>
              <a:rPr lang="en-US" altLang="en-US" dirty="0"/>
              <a:t>Which of the following is NOT a component of the cardiovascular system?</a:t>
            </a:r>
          </a:p>
          <a:p>
            <a:pPr marL="1016000" lvl="1" indent="-444500">
              <a:spcBef>
                <a:spcPct val="35000"/>
              </a:spcBef>
              <a:buFontTx/>
              <a:buAutoNum type="alphaUcPeriod"/>
            </a:pPr>
            <a:r>
              <a:rPr lang="en-US" altLang="en-US" dirty="0"/>
              <a:t>Heart</a:t>
            </a:r>
          </a:p>
          <a:p>
            <a:pPr marL="1016000" lvl="1" indent="-444500">
              <a:spcBef>
                <a:spcPct val="35000"/>
              </a:spcBef>
              <a:buFontTx/>
              <a:buAutoNum type="alphaUcPeriod"/>
            </a:pPr>
            <a:r>
              <a:rPr lang="en-US" altLang="en-US" dirty="0"/>
              <a:t>Lungs</a:t>
            </a:r>
          </a:p>
          <a:p>
            <a:pPr marL="1016000" lvl="1" indent="-444500">
              <a:spcBef>
                <a:spcPct val="35000"/>
              </a:spcBef>
              <a:buFontTx/>
              <a:buAutoNum type="alphaUcPeriod"/>
            </a:pPr>
            <a:r>
              <a:rPr lang="en-US" altLang="en-US" dirty="0"/>
              <a:t>Venules</a:t>
            </a:r>
          </a:p>
          <a:p>
            <a:pPr marL="1016000" lvl="1" indent="-444500">
              <a:spcBef>
                <a:spcPct val="35000"/>
              </a:spcBef>
              <a:buFontTx/>
              <a:buAutoNum type="alphaUcPeriod"/>
            </a:pPr>
            <a:r>
              <a:rPr lang="en-US" altLang="en-US" dirty="0"/>
              <a:t>Plasma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5586" name="Title 1"/>
          <p:cNvSpPr>
            <a:spLocks noGrp="1"/>
          </p:cNvSpPr>
          <p:nvPr>
            <p:ph type="title"/>
          </p:nvPr>
        </p:nvSpPr>
        <p:spPr/>
        <p:txBody>
          <a:bodyPr/>
          <a:lstStyle/>
          <a:p>
            <a:pPr>
              <a:lnSpc>
                <a:spcPct val="85000"/>
              </a:lnSpc>
              <a:defRPr/>
            </a:pPr>
            <a:r>
              <a:rPr lang="en-US" dirty="0">
                <a:cs typeface="+mj-cs"/>
              </a:rPr>
              <a:t>Review</a:t>
            </a:r>
          </a:p>
        </p:txBody>
      </p:sp>
      <p:sp>
        <p:nvSpPr>
          <p:cNvPr id="79876" name="Content Placeholder 2"/>
          <p:cNvSpPr>
            <a:spLocks noGrp="1"/>
          </p:cNvSpPr>
          <p:nvPr>
            <p:ph type="body" idx="1"/>
          </p:nvPr>
        </p:nvSpPr>
        <p:spPr/>
        <p:txBody>
          <a:bodyPr rIns="228600"/>
          <a:lstStyle/>
          <a:p>
            <a:pPr marL="0" indent="0">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Components of the cardiovascular system include the heart, blood vessels (arteries, arterioles, capillaries, venules, and veins), and blood (plasma and blood cells). The lungs are a component of the respiratory system.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7634" name="Title 1"/>
          <p:cNvSpPr>
            <a:spLocks noGrp="1"/>
          </p:cNvSpPr>
          <p:nvPr>
            <p:ph type="title"/>
          </p:nvPr>
        </p:nvSpPr>
        <p:spPr/>
        <p:txBody>
          <a:bodyPr/>
          <a:lstStyle/>
          <a:p>
            <a:pPr>
              <a:lnSpc>
                <a:spcPct val="85000"/>
              </a:lnSpc>
              <a:defRPr/>
            </a:pPr>
            <a:r>
              <a:rPr lang="en-US" dirty="0">
                <a:cs typeface="+mj-cs"/>
              </a:rPr>
              <a:t>Review</a:t>
            </a:r>
            <a:endParaRPr lang="en-US" sz="3200" b="0" dirty="0">
              <a:cs typeface="+mj-cs"/>
            </a:endParaRPr>
          </a:p>
        </p:txBody>
      </p:sp>
      <p:sp>
        <p:nvSpPr>
          <p:cNvPr id="80900" name="Content Placeholder 2"/>
          <p:cNvSpPr>
            <a:spLocks noGrp="1"/>
          </p:cNvSpPr>
          <p:nvPr>
            <p:ph type="body" idx="1"/>
          </p:nvPr>
        </p:nvSpPr>
        <p:spPr/>
        <p:txBody>
          <a:bodyPr rIns="228600"/>
          <a:lstStyle/>
          <a:p>
            <a:pPr marL="457200" indent="-457200">
              <a:spcBef>
                <a:spcPct val="35000"/>
              </a:spcBef>
              <a:buFontTx/>
              <a:buAutoNum type="arabicPeriod"/>
            </a:pPr>
            <a:r>
              <a:rPr lang="en-US" altLang="en-US" dirty="0"/>
              <a:t>Which of the following is NOT a component of the cardiovascular system?</a:t>
            </a:r>
          </a:p>
          <a:p>
            <a:pPr marL="1016000" lvl="1" indent="-444500">
              <a:spcBef>
                <a:spcPct val="35000"/>
              </a:spcBef>
              <a:buFontTx/>
              <a:buAutoNum type="alphaUcPeriod"/>
            </a:pPr>
            <a:r>
              <a:rPr lang="en-US" altLang="en-US" dirty="0"/>
              <a:t>Heart</a:t>
            </a:r>
            <a:br>
              <a:rPr lang="en-US" altLang="en-US" dirty="0"/>
            </a:br>
            <a:r>
              <a:rPr lang="en-US" altLang="en-US" b="1" dirty="0"/>
              <a:t>Rationale: </a:t>
            </a:r>
            <a:r>
              <a:rPr lang="en-US" altLang="en-US" dirty="0">
                <a:solidFill>
                  <a:srgbClr val="F37021"/>
                </a:solidFill>
              </a:rPr>
              <a:t>This is part of the cardiovascular system.</a:t>
            </a:r>
          </a:p>
          <a:p>
            <a:pPr marL="1016000" lvl="1" indent="-444500">
              <a:spcBef>
                <a:spcPct val="35000"/>
              </a:spcBef>
              <a:buFontTx/>
              <a:buAutoNum type="alphaUcPeriod"/>
            </a:pPr>
            <a:r>
              <a:rPr lang="en-US" altLang="en-US" dirty="0"/>
              <a:t>Lungs</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Venules</a:t>
            </a:r>
            <a:br>
              <a:rPr lang="en-US" altLang="en-US" dirty="0"/>
            </a:br>
            <a:r>
              <a:rPr lang="en-US" altLang="en-US" b="1" dirty="0"/>
              <a:t>Rationale: </a:t>
            </a:r>
            <a:r>
              <a:rPr lang="en-US" altLang="en-US" dirty="0">
                <a:solidFill>
                  <a:srgbClr val="F37021"/>
                </a:solidFill>
              </a:rPr>
              <a:t>This is part of the cardiovascular system.</a:t>
            </a:r>
          </a:p>
          <a:p>
            <a:pPr marL="1016000" lvl="1" indent="-444500">
              <a:spcBef>
                <a:spcPct val="35000"/>
              </a:spcBef>
              <a:buFontTx/>
              <a:buAutoNum type="alphaUcPeriod" startAt="3"/>
            </a:pPr>
            <a:r>
              <a:rPr lang="en-US" altLang="en-US" dirty="0"/>
              <a:t>Plasma</a:t>
            </a:r>
            <a:br>
              <a:rPr lang="en-US" altLang="en-US" dirty="0"/>
            </a:br>
            <a:r>
              <a:rPr lang="en-US" altLang="en-US" b="1" dirty="0"/>
              <a:t>Rationale: </a:t>
            </a:r>
            <a:r>
              <a:rPr lang="en-US" altLang="en-US" dirty="0">
                <a:solidFill>
                  <a:srgbClr val="F37021"/>
                </a:solidFill>
              </a:rPr>
              <a:t>This is part of the cardiovascular system.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pPr>
              <a:lnSpc>
                <a:spcPct val="85000"/>
              </a:lnSpc>
              <a:defRPr/>
            </a:pPr>
            <a:r>
              <a:rPr lang="en-US" dirty="0">
                <a:cs typeface="+mj-cs"/>
              </a:rPr>
              <a:t>Review</a:t>
            </a:r>
          </a:p>
        </p:txBody>
      </p:sp>
      <p:sp>
        <p:nvSpPr>
          <p:cNvPr id="82948" name="Content Placeholder 2"/>
          <p:cNvSpPr>
            <a:spLocks noGrp="1"/>
          </p:cNvSpPr>
          <p:nvPr>
            <p:ph type="body" idx="1"/>
          </p:nvPr>
        </p:nvSpPr>
        <p:spPr/>
        <p:txBody>
          <a:bodyPr rIns="228600"/>
          <a:lstStyle/>
          <a:p>
            <a:pPr marL="457200" indent="-457200">
              <a:spcBef>
                <a:spcPct val="35000"/>
              </a:spcBef>
              <a:buFontTx/>
              <a:buAutoNum type="arabicPeriod" startAt="2"/>
            </a:pPr>
            <a:r>
              <a:rPr lang="en-US" altLang="en-US" dirty="0"/>
              <a:t>Perfusion is MOST accurately defined as:</a:t>
            </a:r>
          </a:p>
          <a:p>
            <a:pPr marL="1016000" lvl="1" indent="-444500">
              <a:spcBef>
                <a:spcPct val="35000"/>
              </a:spcBef>
              <a:buFontTx/>
              <a:buAutoNum type="alphaUcPeriod"/>
            </a:pPr>
            <a:r>
              <a:rPr lang="en-US" altLang="en-US" dirty="0"/>
              <a:t>the removal of adequate amounts of carbon dioxide during exhalation.</a:t>
            </a:r>
          </a:p>
          <a:p>
            <a:pPr marL="1016000" lvl="1" indent="-444500">
              <a:spcBef>
                <a:spcPct val="35000"/>
              </a:spcBef>
              <a:buFontTx/>
              <a:buAutoNum type="alphaUcPeriod"/>
            </a:pPr>
            <a:r>
              <a:rPr lang="en-US" altLang="en-US" dirty="0"/>
              <a:t>the intake of adequate amounts of oxygen during the inhalation phase. </a:t>
            </a:r>
          </a:p>
          <a:p>
            <a:pPr marL="1016000" lvl="1" indent="-444500">
              <a:spcBef>
                <a:spcPct val="35000"/>
              </a:spcBef>
              <a:buFontTx/>
              <a:buAutoNum type="alphaUcPeriod"/>
            </a:pPr>
            <a:r>
              <a:rPr lang="en-US" altLang="en-US" dirty="0"/>
              <a:t>circulation of blood within an organ with sufficient amounts of oxygen. </a:t>
            </a:r>
          </a:p>
          <a:p>
            <a:pPr marL="1016000" lvl="1" indent="-444500">
              <a:spcBef>
                <a:spcPct val="35000"/>
              </a:spcBef>
              <a:buFontTx/>
              <a:buAutoNum type="alphaUcPeriod"/>
            </a:pPr>
            <a:r>
              <a:rPr lang="en-US" altLang="en-US" dirty="0"/>
              <a:t>the production of carbon dioxide, which accumulates at the cellular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Anatomy and Physiology of the </a:t>
            </a:r>
            <a:br>
              <a:rPr lang="en-US" sz="3200" dirty="0"/>
            </a:br>
            <a:r>
              <a:rPr lang="en-US" sz="3200" dirty="0"/>
              <a:t>Cardiovascular System</a:t>
            </a:r>
            <a:r>
              <a:rPr lang="en-US" sz="2400" dirty="0"/>
              <a:t> </a:t>
            </a:r>
            <a:r>
              <a:rPr lang="en-US" sz="2000" b="0" dirty="0"/>
              <a:t>(2 of 2)</a:t>
            </a:r>
            <a:endParaRPr lang="en-US" sz="2000" dirty="0"/>
          </a:p>
        </p:txBody>
      </p:sp>
      <p:sp>
        <p:nvSpPr>
          <p:cNvPr id="9219" name="Content Placeholder 7"/>
          <p:cNvSpPr>
            <a:spLocks noGrp="1"/>
          </p:cNvSpPr>
          <p:nvPr>
            <p:ph idx="1"/>
          </p:nvPr>
        </p:nvSpPr>
        <p:spPr>
          <a:xfrm>
            <a:off x="901700" y="1473200"/>
            <a:ext cx="10287000" cy="4699047"/>
          </a:xfrm>
        </p:spPr>
        <p:txBody>
          <a:bodyPr/>
          <a:lstStyle/>
          <a:p>
            <a:pPr>
              <a:spcBef>
                <a:spcPct val="35000"/>
              </a:spcBef>
            </a:pPr>
            <a:r>
              <a:rPr lang="en-US" altLang="en-US" dirty="0"/>
              <a:t>Three parts</a:t>
            </a:r>
          </a:p>
          <a:p>
            <a:pPr lvl="1">
              <a:spcBef>
                <a:spcPct val="35000"/>
              </a:spcBef>
            </a:pPr>
            <a:r>
              <a:rPr lang="en-US" altLang="en-US" dirty="0"/>
              <a:t>Pump (heart)</a:t>
            </a:r>
          </a:p>
          <a:p>
            <a:pPr lvl="1">
              <a:spcBef>
                <a:spcPct val="35000"/>
              </a:spcBef>
            </a:pPr>
            <a:r>
              <a:rPr lang="en-US" altLang="en-US" dirty="0"/>
              <a:t>Container (blood vessels)</a:t>
            </a:r>
          </a:p>
          <a:p>
            <a:pPr lvl="1">
              <a:spcBef>
                <a:spcPct val="35000"/>
              </a:spcBef>
            </a:pPr>
            <a:r>
              <a:rPr lang="en-US" altLang="en-US" dirty="0"/>
              <a:t>Fluid (blood and body fluids)</a:t>
            </a:r>
          </a:p>
          <a:p>
            <a:endParaRPr lang="en-US" altLang="en-US" dirty="0"/>
          </a:p>
        </p:txBody>
      </p:sp>
      <p:pic>
        <p:nvPicPr>
          <p:cNvPr id="1026" name="Picture 2" descr="Image depicting the capillaries in red and blue. Head, arm, and upper trunk are marked on top. Venule is marked inferior to it. Venule is marked in blue, below which the vein is marked. Vein in blue passes through the heart. Veins in the lower body and legs are shown as a network in blue. The arteriole is marked in red on the left side. The arteriole is a network. From the arteriole, comes out the artery, in red. The aorta is seen inferior to the artery. Lung is marked on the side. Heart is marked below the aorta, the abdominal organs are marked below the heart. Flow of blood is indicated by arrows in both up and down directions.&#10;" title="Image depicting the capillaries in red and blu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2309" y="1341076"/>
            <a:ext cx="2442421" cy="44083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43550" y="5777606"/>
            <a:ext cx="5181600" cy="646331"/>
          </a:xfrm>
          <a:prstGeom prst="rect">
            <a:avLst/>
          </a:prstGeom>
        </p:spPr>
        <p:txBody>
          <a:bodyPr wrap="square">
            <a:spAutoFit/>
          </a:bodyPr>
          <a:lstStyle/>
          <a:p>
            <a:r>
              <a:rPr lang="en-US" b="1" dirty="0"/>
              <a:t>FIGURE 26-1 </a:t>
            </a:r>
            <a:r>
              <a:rPr lang="en-US" dirty="0"/>
              <a:t>The cardiovascular system includes the heart, arteries, veins, and interconnecting capillaries.</a:t>
            </a:r>
          </a:p>
        </p:txBody>
      </p:sp>
      <p:sp>
        <p:nvSpPr>
          <p:cNvPr id="5" name="Rectangle 4"/>
          <p:cNvSpPr/>
          <p:nvPr/>
        </p:nvSpPr>
        <p:spPr>
          <a:xfrm>
            <a:off x="5543550" y="6384217"/>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9202" name="Title 1"/>
          <p:cNvSpPr>
            <a:spLocks noGrp="1"/>
          </p:cNvSpPr>
          <p:nvPr>
            <p:ph type="title"/>
          </p:nvPr>
        </p:nvSpPr>
        <p:spPr/>
        <p:txBody>
          <a:bodyPr/>
          <a:lstStyle/>
          <a:p>
            <a:pPr>
              <a:lnSpc>
                <a:spcPct val="85000"/>
              </a:lnSpc>
              <a:defRPr/>
            </a:pPr>
            <a:r>
              <a:rPr lang="en-US" dirty="0">
                <a:cs typeface="+mj-cs"/>
              </a:rPr>
              <a:t>Review</a:t>
            </a:r>
          </a:p>
        </p:txBody>
      </p:sp>
      <p:sp>
        <p:nvSpPr>
          <p:cNvPr id="83972" name="Content Placeholder 2"/>
          <p:cNvSpPr>
            <a:spLocks noGrp="1"/>
          </p:cNvSpPr>
          <p:nvPr>
            <p:ph type="body" idx="1"/>
          </p:nvPr>
        </p:nvSpPr>
        <p:spPr/>
        <p:txBody>
          <a:bodyPr rIns="228600"/>
          <a:lstStyle/>
          <a:p>
            <a:pPr marL="0" indent="0">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Perfusion is the circulation of blood within an organ and tissues with sufficient amounts of oxygen and other nutrients. Carbon dioxide is the by-product of normal cellular metabolism; it should be returned to the lungs for removal from the body; it should </a:t>
            </a:r>
            <a:r>
              <a:rPr lang="en-US" altLang="en-US" i="1" dirty="0"/>
              <a:t>not</a:t>
            </a:r>
            <a:r>
              <a:rPr lang="en-US" altLang="en-US" dirty="0"/>
              <a:t> accumulate at the cellular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84996" name="Content Placeholder 2"/>
          <p:cNvSpPr>
            <a:spLocks noGrp="1"/>
          </p:cNvSpPr>
          <p:nvPr>
            <p:ph type="body" idx="1"/>
          </p:nvPr>
        </p:nvSpPr>
        <p:spPr/>
        <p:txBody>
          <a:bodyPr rIns="228600"/>
          <a:lstStyle/>
          <a:p>
            <a:pPr marL="457200" indent="-457200">
              <a:spcBef>
                <a:spcPct val="35000"/>
              </a:spcBef>
              <a:buFontTx/>
              <a:buAutoNum type="arabicPeriod" startAt="2"/>
            </a:pPr>
            <a:r>
              <a:rPr lang="en-US" altLang="en-US" dirty="0"/>
              <a:t>Perfusion is MOST accurately defined as:</a:t>
            </a:r>
          </a:p>
          <a:p>
            <a:pPr marL="1016000" lvl="1" indent="-444500">
              <a:spcBef>
                <a:spcPct val="35000"/>
              </a:spcBef>
              <a:buFontTx/>
              <a:buAutoNum type="alphaUcPeriod"/>
            </a:pPr>
            <a:r>
              <a:rPr lang="en-US" altLang="en-US" dirty="0"/>
              <a:t>the removal of adequate amounts of carbon dioxide during exhalation.</a:t>
            </a:r>
            <a:br>
              <a:rPr lang="en-US" altLang="en-US" dirty="0"/>
            </a:br>
            <a:r>
              <a:rPr lang="en-US" altLang="en-US" b="1" dirty="0"/>
              <a:t>Rationale: </a:t>
            </a:r>
            <a:r>
              <a:rPr lang="en-US" altLang="en-US" dirty="0">
                <a:solidFill>
                  <a:srgbClr val="F37021"/>
                </a:solidFill>
              </a:rPr>
              <a:t>Removal of carbon dioxide is a part of exhalation, and not perfusion.</a:t>
            </a:r>
          </a:p>
          <a:p>
            <a:pPr marL="1016000" lvl="1" indent="-444500">
              <a:spcBef>
                <a:spcPct val="35000"/>
              </a:spcBef>
              <a:buFontTx/>
              <a:buAutoNum type="alphaUcPeriod"/>
            </a:pPr>
            <a:r>
              <a:rPr lang="en-US" altLang="en-US" dirty="0"/>
              <a:t>the intake of adequate amounts of oxygen during the inhalation phase. </a:t>
            </a:r>
            <a:br>
              <a:rPr lang="en-US" altLang="en-US" dirty="0"/>
            </a:br>
            <a:r>
              <a:rPr lang="en-US" altLang="en-US" b="1" dirty="0"/>
              <a:t>Rationale: </a:t>
            </a:r>
            <a:r>
              <a:rPr lang="en-US" altLang="en-US" dirty="0">
                <a:solidFill>
                  <a:srgbClr val="F37021"/>
                </a:solidFill>
              </a:rPr>
              <a:t>This is a function of ventilation, and not perfusion.</a:t>
            </a:r>
          </a:p>
          <a:p>
            <a:pPr marL="1016000" lvl="1" indent="-444500">
              <a:spcBef>
                <a:spcPct val="35000"/>
              </a:spcBef>
              <a:buFontTx/>
              <a:buAutoNum type="alphaUcPeriod" startAt="3"/>
            </a:pPr>
            <a:r>
              <a:rPr lang="en-US" altLang="en-US" dirty="0"/>
              <a:t>circulation of blood within an organ with sufficient amounts of oxygen. </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the production of carbon dioxide, which accumulates at the cellular level.</a:t>
            </a:r>
            <a:br>
              <a:rPr lang="en-US" altLang="en-US" dirty="0"/>
            </a:br>
            <a:r>
              <a:rPr lang="en-US" altLang="en-US" b="1" dirty="0"/>
              <a:t>Rationale: </a:t>
            </a:r>
            <a:r>
              <a:rPr lang="en-US" altLang="en-US" dirty="0">
                <a:solidFill>
                  <a:srgbClr val="F37021"/>
                </a:solidFill>
              </a:rPr>
              <a:t>Carbon dioxide is a normal by-product of cellular metabolism and should not accumulate in the cells.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pPr>
              <a:lnSpc>
                <a:spcPct val="85000"/>
              </a:lnSpc>
              <a:defRPr/>
            </a:pPr>
            <a:r>
              <a:rPr lang="en-US" dirty="0">
                <a:cs typeface="+mj-cs"/>
              </a:rPr>
              <a:t>Review</a:t>
            </a:r>
          </a:p>
        </p:txBody>
      </p:sp>
      <p:sp>
        <p:nvSpPr>
          <p:cNvPr id="87044" name="Content Placeholder 2"/>
          <p:cNvSpPr>
            <a:spLocks noGrp="1"/>
          </p:cNvSpPr>
          <p:nvPr>
            <p:ph type="body" idx="1"/>
          </p:nvPr>
        </p:nvSpPr>
        <p:spPr/>
        <p:txBody>
          <a:bodyPr rIns="228600"/>
          <a:lstStyle/>
          <a:p>
            <a:pPr marL="457200" indent="-457200">
              <a:spcBef>
                <a:spcPct val="35000"/>
              </a:spcBef>
              <a:buFontTx/>
              <a:buAutoNum type="arabicPeriod" startAt="3"/>
            </a:pPr>
            <a:r>
              <a:rPr lang="en-US" altLang="en-US" dirty="0"/>
              <a:t>A man involved in a motorcycle crash has multiple abrasions and lacerations. Which of the following injuries has the HIGHEST treatment priority?</a:t>
            </a:r>
          </a:p>
          <a:p>
            <a:pPr marL="1016000" lvl="1" indent="-444500">
              <a:lnSpc>
                <a:spcPct val="95000"/>
              </a:lnSpc>
              <a:spcBef>
                <a:spcPts val="840"/>
              </a:spcBef>
              <a:buFontTx/>
              <a:buAutoNum type="alphaUcPeriod"/>
            </a:pPr>
            <a:r>
              <a:rPr lang="en-US" altLang="en-US" dirty="0"/>
              <a:t>Widespread abrasions to the back with pinkish ooze</a:t>
            </a:r>
          </a:p>
          <a:p>
            <a:pPr marL="1016000" lvl="1" indent="-444500">
              <a:lnSpc>
                <a:spcPct val="95000"/>
              </a:lnSpc>
              <a:spcBef>
                <a:spcPts val="840"/>
              </a:spcBef>
              <a:buFontTx/>
              <a:buAutoNum type="alphaUcPeriod"/>
            </a:pPr>
            <a:r>
              <a:rPr lang="en-US" altLang="en-US" dirty="0"/>
              <a:t>3</a:t>
            </a:r>
            <a:r>
              <a:rPr lang="en-US" altLang="en-US" dirty="0">
                <a:ea typeface="MS PGothic" charset="-128"/>
              </a:rPr>
              <a:t>-inch</a:t>
            </a:r>
            <a:r>
              <a:rPr lang="en-US" altLang="en-US" dirty="0"/>
              <a:t> laceration to the forehead with dark red, flowing blood</a:t>
            </a:r>
          </a:p>
          <a:p>
            <a:pPr marL="1016000" lvl="1" indent="-444500">
              <a:lnSpc>
                <a:spcPct val="95000"/>
              </a:lnSpc>
              <a:spcBef>
                <a:spcPts val="840"/>
              </a:spcBef>
              <a:buFontTx/>
              <a:buAutoNum type="alphaUcPeriod"/>
            </a:pPr>
            <a:r>
              <a:rPr lang="en-US" altLang="en-US" dirty="0"/>
              <a:t>Laceration to the forearm with obvious debris in the wound</a:t>
            </a:r>
          </a:p>
          <a:p>
            <a:pPr marL="1016000" lvl="1" indent="-444500">
              <a:lnSpc>
                <a:spcPct val="95000"/>
              </a:lnSpc>
              <a:spcBef>
                <a:spcPts val="840"/>
              </a:spcBef>
              <a:buFontTx/>
              <a:buAutoNum type="alphaUcPeriod"/>
            </a:pPr>
            <a:r>
              <a:rPr lang="en-US" altLang="en-US" dirty="0"/>
              <a:t>1</a:t>
            </a:r>
            <a:r>
              <a:rPr lang="en-US" altLang="en-US" dirty="0">
                <a:ea typeface="MS PGothic" charset="-128"/>
              </a:rPr>
              <a:t>-inch</a:t>
            </a:r>
            <a:r>
              <a:rPr lang="en-US" altLang="en-US" dirty="0"/>
              <a:t> laceration to the thigh with spurting, bright red blood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pPr>
              <a:lnSpc>
                <a:spcPct val="85000"/>
              </a:lnSpc>
              <a:defRPr/>
            </a:pPr>
            <a:r>
              <a:rPr lang="en-US" dirty="0">
                <a:cs typeface="+mj-cs"/>
              </a:rPr>
              <a:t>Review</a:t>
            </a:r>
          </a:p>
        </p:txBody>
      </p:sp>
      <p:sp>
        <p:nvSpPr>
          <p:cNvPr id="88068" name="Content Placeholder 2"/>
          <p:cNvSpPr>
            <a:spLocks noGrp="1"/>
          </p:cNvSpPr>
          <p:nvPr>
            <p:ph type="body" idx="1"/>
          </p:nvPr>
        </p:nvSpPr>
        <p:spPr/>
        <p:txBody>
          <a:bodyPr rIns="228600"/>
          <a:lstStyle/>
          <a:p>
            <a:pPr marL="0" indent="0">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Bleeding from an artery produces bright red bleeding that spurts with the pulse. The pressure that causes the blood to spurt also makes this type of bleeding difficult to control. Blood loss from an arterial wound is more severe—and thus, more life threatening—than from a venous wound.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pPr>
              <a:lnSpc>
                <a:spcPct val="85000"/>
              </a:lnSpc>
              <a:defRPr/>
            </a:pPr>
            <a:r>
              <a:rPr lang="en-US" dirty="0">
                <a:cs typeface="+mj-cs"/>
              </a:rPr>
              <a:t>Review</a:t>
            </a:r>
            <a:endParaRPr lang="en-US" sz="3200" b="0" dirty="0">
              <a:cs typeface="+mj-cs"/>
            </a:endParaRPr>
          </a:p>
        </p:txBody>
      </p:sp>
      <p:sp>
        <p:nvSpPr>
          <p:cNvPr id="89092" name="Content Placeholder 2"/>
          <p:cNvSpPr>
            <a:spLocks noGrp="1"/>
          </p:cNvSpPr>
          <p:nvPr>
            <p:ph type="body" idx="1"/>
          </p:nvPr>
        </p:nvSpPr>
        <p:spPr/>
        <p:txBody>
          <a:bodyPr rIns="228600"/>
          <a:lstStyle/>
          <a:p>
            <a:pPr marL="457200" indent="-457200">
              <a:spcBef>
                <a:spcPct val="35000"/>
              </a:spcBef>
              <a:buFontTx/>
              <a:buAutoNum type="arabicPeriod" startAt="3"/>
            </a:pPr>
            <a:r>
              <a:rPr lang="en-US" altLang="en-US" dirty="0"/>
              <a:t>A man involved in a motorcycle crash has multiple abrasions and lacerations. Which of the following injuries has the HIGHEST treatment priority?</a:t>
            </a:r>
          </a:p>
          <a:p>
            <a:pPr marL="1016000" lvl="1" indent="-444500">
              <a:spcBef>
                <a:spcPct val="35000"/>
              </a:spcBef>
              <a:buFontTx/>
              <a:buAutoNum type="alphaUcPeriod"/>
            </a:pPr>
            <a:r>
              <a:rPr lang="en-US" altLang="en-US" dirty="0"/>
              <a:t>Widespread abrasions to the back with pinkish ooze</a:t>
            </a:r>
            <a:br>
              <a:rPr lang="en-US" altLang="en-US" dirty="0"/>
            </a:br>
            <a:r>
              <a:rPr lang="en-US" altLang="en-US" b="1" dirty="0"/>
              <a:t>Rationale: </a:t>
            </a:r>
            <a:r>
              <a:rPr lang="en-US" altLang="en-US" dirty="0">
                <a:solidFill>
                  <a:srgbClr val="F37021"/>
                </a:solidFill>
              </a:rPr>
              <a:t>Abrasions are painful, but not an immediate life threat.</a:t>
            </a:r>
          </a:p>
          <a:p>
            <a:pPr marL="1016000" lvl="1" indent="-444500">
              <a:spcBef>
                <a:spcPct val="35000"/>
              </a:spcBef>
              <a:buFontTx/>
              <a:buAutoNum type="alphaUcPeriod"/>
            </a:pPr>
            <a:r>
              <a:rPr lang="en-US" altLang="en-US" dirty="0"/>
              <a:t>3</a:t>
            </a:r>
            <a:r>
              <a:rPr lang="en-US" altLang="en-US" dirty="0">
                <a:ea typeface="MS PGothic" charset="-128"/>
              </a:rPr>
              <a:t>-inch</a:t>
            </a:r>
            <a:r>
              <a:rPr lang="en-US" altLang="en-US" dirty="0"/>
              <a:t> laceration to the forehead with dark red, flowing blood</a:t>
            </a:r>
            <a:br>
              <a:rPr lang="en-US" altLang="en-US" dirty="0"/>
            </a:br>
            <a:r>
              <a:rPr lang="en-US" altLang="en-US" b="1" dirty="0"/>
              <a:t>Rationale: </a:t>
            </a:r>
            <a:r>
              <a:rPr lang="en-US" altLang="en-US" dirty="0">
                <a:solidFill>
                  <a:srgbClr val="F37021"/>
                </a:solidFill>
              </a:rPr>
              <a:t>Venous bleeding is controlled after arterial bleeding is controlled.</a:t>
            </a:r>
          </a:p>
          <a:p>
            <a:pPr marL="1016000" lvl="1" indent="-444500">
              <a:spcBef>
                <a:spcPct val="35000"/>
              </a:spcBef>
              <a:buFontTx/>
              <a:buAutoNum type="alphaUcPeriod" startAt="3"/>
            </a:pPr>
            <a:r>
              <a:rPr lang="en-US" altLang="en-US" dirty="0"/>
              <a:t>Laceration to the forearm with obvious debris in the wound</a:t>
            </a:r>
            <a:br>
              <a:rPr lang="en-US" altLang="en-US" dirty="0"/>
            </a:br>
            <a:r>
              <a:rPr lang="en-US" altLang="en-US" b="1" dirty="0"/>
              <a:t>Rationale: </a:t>
            </a:r>
            <a:r>
              <a:rPr lang="en-US" altLang="en-US" dirty="0">
                <a:solidFill>
                  <a:srgbClr val="F37021"/>
                </a:solidFill>
              </a:rPr>
              <a:t>There is no indication that this wound is actively bleeding.</a:t>
            </a:r>
          </a:p>
          <a:p>
            <a:pPr marL="1016000" lvl="1" indent="-444500">
              <a:spcBef>
                <a:spcPct val="35000"/>
              </a:spcBef>
              <a:buFontTx/>
              <a:buAutoNum type="alphaUcPeriod" startAt="3"/>
            </a:pPr>
            <a:r>
              <a:rPr lang="en-US" altLang="en-US" dirty="0"/>
              <a:t>1</a:t>
            </a:r>
            <a:r>
              <a:rPr lang="en-US" altLang="en-US" dirty="0">
                <a:ea typeface="MS PGothic" charset="-128"/>
              </a:rPr>
              <a:t>-inch</a:t>
            </a:r>
            <a:r>
              <a:rPr lang="en-US" altLang="en-US" dirty="0"/>
              <a:t> laceration to the thigh with spurting, bright red blood</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pPr>
              <a:lnSpc>
                <a:spcPct val="85000"/>
              </a:lnSpc>
              <a:defRPr/>
            </a:pPr>
            <a:r>
              <a:rPr lang="en-US" dirty="0">
                <a:cs typeface="+mj-cs"/>
              </a:rPr>
              <a:t>Review</a:t>
            </a:r>
          </a:p>
        </p:txBody>
      </p:sp>
      <p:sp>
        <p:nvSpPr>
          <p:cNvPr id="91140" name="Content Placeholder 2"/>
          <p:cNvSpPr>
            <a:spLocks noGrp="1"/>
          </p:cNvSpPr>
          <p:nvPr>
            <p:ph type="body" idx="1"/>
          </p:nvPr>
        </p:nvSpPr>
        <p:spPr/>
        <p:txBody>
          <a:bodyPr rIns="228600"/>
          <a:lstStyle/>
          <a:p>
            <a:pPr marL="457200" indent="-457200">
              <a:spcBef>
                <a:spcPct val="35000"/>
              </a:spcBef>
              <a:buFontTx/>
              <a:buAutoNum type="arabicPeriod" startAt="4"/>
            </a:pPr>
            <a:r>
              <a:rPr lang="en-US" altLang="en-US" dirty="0"/>
              <a:t>Which of the following sets of vital signs is LEAST indicative of internal bleeding?</a:t>
            </a:r>
          </a:p>
          <a:p>
            <a:pPr marL="1016000" lvl="1" indent="-444500">
              <a:spcBef>
                <a:spcPct val="35000"/>
              </a:spcBef>
              <a:buFontTx/>
              <a:buAutoNum type="alphaUcPeriod"/>
            </a:pPr>
            <a:r>
              <a:rPr lang="en-US" altLang="en-US" dirty="0"/>
              <a:t>BP, 140/90 mm Hg; pulse rate, 58 beats/min; respirations, 8 breaths/min</a:t>
            </a:r>
          </a:p>
          <a:p>
            <a:pPr marL="1016000" lvl="1" indent="-444500">
              <a:spcBef>
                <a:spcPct val="35000"/>
              </a:spcBef>
              <a:buFontTx/>
              <a:buAutoNum type="alphaUcPeriod"/>
            </a:pPr>
            <a:r>
              <a:rPr lang="en-US" altLang="en-US" dirty="0"/>
              <a:t>BP, 100/50 mm Hg; pulse rate, 120 beats/min; respirations, 24 breaths/min</a:t>
            </a:r>
          </a:p>
          <a:p>
            <a:pPr marL="1016000" lvl="1" indent="-444500">
              <a:spcBef>
                <a:spcPct val="35000"/>
              </a:spcBef>
              <a:buFontTx/>
              <a:buAutoNum type="alphaUcPeriod"/>
            </a:pPr>
            <a:r>
              <a:rPr lang="en-US" altLang="en-US" dirty="0"/>
              <a:t>BP, 98/60 mm Hg; pulse rate, 110 beats/min; respirations, 28 breaths/min</a:t>
            </a:r>
          </a:p>
          <a:p>
            <a:pPr marL="1016000" lvl="1" indent="-444500">
              <a:spcBef>
                <a:spcPct val="35000"/>
              </a:spcBef>
              <a:buFontTx/>
              <a:buAutoNum type="alphaUcPeriod"/>
            </a:pPr>
            <a:r>
              <a:rPr lang="en-US" altLang="en-US" dirty="0"/>
              <a:t>BP, 102/48 mm Hg; pulse rate, 100 beats/min; respirations, 22 breaths/min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pPr>
              <a:lnSpc>
                <a:spcPct val="85000"/>
              </a:lnSpc>
              <a:defRPr/>
            </a:pPr>
            <a:r>
              <a:rPr lang="en-US" dirty="0">
                <a:cs typeface="+mj-cs"/>
              </a:rPr>
              <a:t>Review</a:t>
            </a:r>
          </a:p>
        </p:txBody>
      </p:sp>
      <p:sp>
        <p:nvSpPr>
          <p:cNvPr id="92164" name="Content Placeholder 2"/>
          <p:cNvSpPr>
            <a:spLocks noGrp="1"/>
          </p:cNvSpPr>
          <p:nvPr>
            <p:ph type="body" idx="1"/>
          </p:nvPr>
        </p:nvSpPr>
        <p:spPr/>
        <p:txBody>
          <a:bodyPr rIns="228600"/>
          <a:lstStyle/>
          <a:p>
            <a:pPr marL="0" indent="0">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Internal hemorrhage typically reveals vital signs that are consistent with shock: hypotension, tachycardia, and tachypnea. Hypertension, bradycardia, and bradypnea (choice “A”) is consistent with a closed head injury, not internal bleeding.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93188" name="Content Placeholder 2"/>
          <p:cNvSpPr>
            <a:spLocks noGrp="1"/>
          </p:cNvSpPr>
          <p:nvPr>
            <p:ph type="body" idx="1"/>
          </p:nvPr>
        </p:nvSpPr>
        <p:spPr/>
        <p:txBody>
          <a:bodyPr rIns="228600"/>
          <a:lstStyle/>
          <a:p>
            <a:pPr marL="457200" indent="-457200">
              <a:spcBef>
                <a:spcPct val="35000"/>
              </a:spcBef>
              <a:buFontTx/>
              <a:buAutoNum type="arabicPeriod" startAt="4"/>
            </a:pPr>
            <a:r>
              <a:rPr lang="en-US" altLang="en-US" dirty="0"/>
              <a:t>Which of the following sets of vital signs is LEAST indicative of internal bleeding?</a:t>
            </a:r>
          </a:p>
          <a:p>
            <a:pPr marL="1016000" lvl="1" indent="-444500">
              <a:spcBef>
                <a:spcPct val="35000"/>
              </a:spcBef>
              <a:buFontTx/>
              <a:buAutoNum type="alphaUcPeriod"/>
            </a:pPr>
            <a:r>
              <a:rPr lang="en-US" altLang="en-US" dirty="0"/>
              <a:t>BP, 140/90 mm Hg; pulse rate, 58 beats/min; respirations, 8 breaths/min</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BP, 100/50 mm Hg; pulse rate, 120 beats/min; respirations, 24 breaths/min</a:t>
            </a:r>
            <a:br>
              <a:rPr lang="en-US" altLang="en-US" dirty="0"/>
            </a:br>
            <a:r>
              <a:rPr lang="en-US" altLang="en-US" b="1" dirty="0"/>
              <a:t>Rationale: </a:t>
            </a:r>
            <a:r>
              <a:rPr lang="en-US" altLang="en-US" dirty="0">
                <a:solidFill>
                  <a:srgbClr val="F37021"/>
                </a:solidFill>
              </a:rPr>
              <a:t>This is indicative of a progression to decompensated shock.</a:t>
            </a:r>
          </a:p>
          <a:p>
            <a:pPr marL="1016000" lvl="1" indent="-444500">
              <a:spcBef>
                <a:spcPct val="35000"/>
              </a:spcBef>
              <a:buFontTx/>
              <a:buAutoNum type="alphaUcPeriod" startAt="3"/>
            </a:pPr>
            <a:r>
              <a:rPr lang="en-US" altLang="en-US" dirty="0"/>
              <a:t>BP, 98/60 mm Hg; pulse rate, 110 beats/min; respirations, 28 breaths/min</a:t>
            </a:r>
            <a:br>
              <a:rPr lang="en-US" altLang="en-US" dirty="0"/>
            </a:br>
            <a:r>
              <a:rPr lang="en-US" altLang="en-US" b="1" dirty="0"/>
              <a:t>Rationale: </a:t>
            </a:r>
            <a:r>
              <a:rPr lang="en-US" altLang="en-US" dirty="0">
                <a:solidFill>
                  <a:srgbClr val="F37021"/>
                </a:solidFill>
              </a:rPr>
              <a:t>This is indicative of a progression to decompensated shock.</a:t>
            </a:r>
          </a:p>
          <a:p>
            <a:pPr marL="1016000" lvl="1" indent="-444500">
              <a:spcBef>
                <a:spcPct val="35000"/>
              </a:spcBef>
              <a:buFontTx/>
              <a:buAutoNum type="alphaUcPeriod" startAt="3"/>
            </a:pPr>
            <a:r>
              <a:rPr lang="en-US" altLang="en-US" dirty="0"/>
              <a:t>BP, 102/48 mm Hg; pulse rate, 100 beats/min; respirations, 22 breaths/min</a:t>
            </a:r>
            <a:br>
              <a:rPr lang="en-US" altLang="en-US" dirty="0"/>
            </a:br>
            <a:r>
              <a:rPr lang="en-US" altLang="en-US" b="1" dirty="0"/>
              <a:t>Rationale: </a:t>
            </a:r>
            <a:r>
              <a:rPr lang="en-US" altLang="en-US" dirty="0">
                <a:solidFill>
                  <a:srgbClr val="F37021"/>
                </a:solidFill>
              </a:rPr>
              <a:t>This is indicative of a progression to decompensated shock.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1010" name="Title 1"/>
          <p:cNvSpPr>
            <a:spLocks noGrp="1"/>
          </p:cNvSpPr>
          <p:nvPr>
            <p:ph type="title"/>
          </p:nvPr>
        </p:nvSpPr>
        <p:spPr/>
        <p:txBody>
          <a:bodyPr/>
          <a:lstStyle/>
          <a:p>
            <a:pPr>
              <a:lnSpc>
                <a:spcPct val="85000"/>
              </a:lnSpc>
              <a:defRPr/>
            </a:pPr>
            <a:r>
              <a:rPr lang="en-US" dirty="0">
                <a:cs typeface="+mj-cs"/>
              </a:rPr>
              <a:t>Review</a:t>
            </a:r>
          </a:p>
        </p:txBody>
      </p:sp>
      <p:sp>
        <p:nvSpPr>
          <p:cNvPr id="95236" name="Content Placeholder 2"/>
          <p:cNvSpPr>
            <a:spLocks noGrp="1"/>
          </p:cNvSpPr>
          <p:nvPr>
            <p:ph type="body" idx="1"/>
          </p:nvPr>
        </p:nvSpPr>
        <p:spPr/>
        <p:txBody>
          <a:bodyPr rIns="228600"/>
          <a:lstStyle/>
          <a:p>
            <a:pPr marL="457200" indent="-457200">
              <a:spcBef>
                <a:spcPct val="35000"/>
              </a:spcBef>
              <a:buFontTx/>
              <a:buAutoNum type="arabicPeriod" startAt="5"/>
            </a:pPr>
            <a:r>
              <a:rPr lang="en-US" altLang="en-US" dirty="0"/>
              <a:t>When caring for a patient with internal bleeding, the EMT must first:</a:t>
            </a:r>
          </a:p>
          <a:p>
            <a:pPr marL="1016000" lvl="1" indent="-444500">
              <a:spcBef>
                <a:spcPct val="35000"/>
              </a:spcBef>
              <a:buFontTx/>
              <a:buAutoNum type="alphaUcPeriod"/>
            </a:pPr>
            <a:r>
              <a:rPr lang="en-US" altLang="en-US" dirty="0"/>
              <a:t>ensure a patent airway.</a:t>
            </a:r>
          </a:p>
          <a:p>
            <a:pPr marL="1016000" lvl="1" indent="-444500">
              <a:spcBef>
                <a:spcPct val="35000"/>
              </a:spcBef>
              <a:buFontTx/>
              <a:buAutoNum type="alphaUcPeriod"/>
            </a:pPr>
            <a:r>
              <a:rPr lang="en-US" altLang="en-US" dirty="0"/>
              <a:t>obtain baseline vital signs.</a:t>
            </a:r>
          </a:p>
          <a:p>
            <a:pPr marL="1016000" lvl="1" indent="-444500">
              <a:spcBef>
                <a:spcPct val="35000"/>
              </a:spcBef>
              <a:buFontTx/>
              <a:buAutoNum type="alphaUcPeriod"/>
            </a:pPr>
            <a:r>
              <a:rPr lang="en-US" altLang="en-US" dirty="0"/>
              <a:t>control any external bleeding.</a:t>
            </a:r>
          </a:p>
          <a:p>
            <a:pPr marL="1016000" lvl="1" indent="-444500">
              <a:spcBef>
                <a:spcPct val="35000"/>
              </a:spcBef>
              <a:buFontTx/>
              <a:buAutoNum type="alphaUcPeriod"/>
            </a:pPr>
            <a:r>
              <a:rPr lang="en-US" altLang="en-US" dirty="0"/>
              <a:t>take appropriate standard precautions.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3058" name="Title 1"/>
          <p:cNvSpPr>
            <a:spLocks noGrp="1"/>
          </p:cNvSpPr>
          <p:nvPr>
            <p:ph type="title"/>
          </p:nvPr>
        </p:nvSpPr>
        <p:spPr/>
        <p:txBody>
          <a:bodyPr/>
          <a:lstStyle/>
          <a:p>
            <a:pPr>
              <a:lnSpc>
                <a:spcPct val="85000"/>
              </a:lnSpc>
              <a:defRPr/>
            </a:pPr>
            <a:r>
              <a:rPr lang="en-US" dirty="0">
                <a:cs typeface="+mj-cs"/>
              </a:rPr>
              <a:t>Review</a:t>
            </a:r>
          </a:p>
        </p:txBody>
      </p:sp>
      <p:sp>
        <p:nvSpPr>
          <p:cNvPr id="96260" name="Content Placeholder 2"/>
          <p:cNvSpPr>
            <a:spLocks noGrp="1"/>
          </p:cNvSpPr>
          <p:nvPr>
            <p:ph type="body" idx="1"/>
          </p:nvPr>
        </p:nvSpPr>
        <p:spPr/>
        <p:txBody>
          <a:bodyPr rIns="228600"/>
          <a:lstStyle/>
          <a:p>
            <a:pPr marL="0" indent="0">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All of the interventions in this question must be performed. However, before providing patient care—whether the patient is bleeding or not—the EMT must first ensure that he or she has taken the appropriate standard precautions.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nSpc>
                <a:spcPct val="85000"/>
              </a:lnSpc>
              <a:defRPr/>
            </a:pPr>
            <a:r>
              <a:rPr lang="en-US" dirty="0">
                <a:cs typeface="+mj-cs"/>
              </a:rPr>
              <a:t>The Heart </a:t>
            </a:r>
            <a:r>
              <a:rPr lang="en-US" sz="2000" b="0" dirty="0">
                <a:cs typeface="+mj-cs"/>
              </a:rPr>
              <a:t>(1 of 2)</a:t>
            </a:r>
          </a:p>
        </p:txBody>
      </p:sp>
      <p:sp>
        <p:nvSpPr>
          <p:cNvPr id="10243" name="Content Placeholder 2"/>
          <p:cNvSpPr>
            <a:spLocks noGrp="1"/>
          </p:cNvSpPr>
          <p:nvPr>
            <p:ph type="body" idx="1"/>
          </p:nvPr>
        </p:nvSpPr>
        <p:spPr/>
        <p:txBody>
          <a:bodyPr rIns="228600"/>
          <a:lstStyle/>
          <a:p>
            <a:pPr>
              <a:spcBef>
                <a:spcPct val="35000"/>
              </a:spcBef>
            </a:pPr>
            <a:r>
              <a:rPr lang="en-US" altLang="en-US" dirty="0"/>
              <a:t>Needs a rich and well-distributed blood supply</a:t>
            </a:r>
          </a:p>
          <a:p>
            <a:pPr>
              <a:spcBef>
                <a:spcPct val="35000"/>
              </a:spcBef>
            </a:pPr>
            <a:r>
              <a:rPr lang="en-US" altLang="en-US" dirty="0"/>
              <a:t>Works as two paired pumps</a:t>
            </a:r>
          </a:p>
          <a:p>
            <a:pPr lvl="1">
              <a:spcBef>
                <a:spcPct val="35000"/>
              </a:spcBef>
            </a:pPr>
            <a:r>
              <a:rPr lang="en-US" altLang="en-US" dirty="0"/>
              <a:t>Upper chamber (atrium)</a:t>
            </a:r>
          </a:p>
          <a:p>
            <a:pPr lvl="1">
              <a:spcBef>
                <a:spcPct val="35000"/>
              </a:spcBef>
            </a:pPr>
            <a:r>
              <a:rPr lang="en-US" altLang="en-US" dirty="0"/>
              <a:t>Lower chamber (ventricle)</a:t>
            </a:r>
          </a:p>
          <a:p>
            <a:pPr>
              <a:spcBef>
                <a:spcPct val="35000"/>
              </a:spcBef>
            </a:pPr>
            <a:r>
              <a:rPr lang="en-US" altLang="en-US" dirty="0"/>
              <a:t>Blood leaves each chamber through a one-way valve.</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pPr>
              <a:lnSpc>
                <a:spcPct val="85000"/>
              </a:lnSpc>
              <a:defRPr/>
            </a:pPr>
            <a:r>
              <a:rPr lang="en-US" dirty="0">
                <a:cs typeface="+mj-cs"/>
              </a:rPr>
              <a:t>Review</a:t>
            </a:r>
            <a:endParaRPr lang="en-US" sz="3200" b="0" dirty="0">
              <a:cs typeface="+mj-cs"/>
            </a:endParaRPr>
          </a:p>
        </p:txBody>
      </p:sp>
      <p:sp>
        <p:nvSpPr>
          <p:cNvPr id="97284" name="Content Placeholder 2"/>
          <p:cNvSpPr>
            <a:spLocks noGrp="1"/>
          </p:cNvSpPr>
          <p:nvPr>
            <p:ph type="body" idx="1"/>
          </p:nvPr>
        </p:nvSpPr>
        <p:spPr/>
        <p:txBody>
          <a:bodyPr rIns="228600"/>
          <a:lstStyle/>
          <a:p>
            <a:pPr marL="457200" indent="-457200">
              <a:spcBef>
                <a:spcPct val="35000"/>
              </a:spcBef>
              <a:buFontTx/>
              <a:buAutoNum type="arabicPeriod" startAt="5"/>
            </a:pPr>
            <a:r>
              <a:rPr lang="en-US" altLang="en-US" dirty="0"/>
              <a:t>When caring for a patient with internal bleeding, the EMT must first:</a:t>
            </a:r>
          </a:p>
          <a:p>
            <a:pPr marL="1016000" lvl="1" indent="-444500">
              <a:spcBef>
                <a:spcPct val="35000"/>
              </a:spcBef>
              <a:buFontTx/>
              <a:buAutoNum type="alphaUcPeriod"/>
            </a:pPr>
            <a:r>
              <a:rPr lang="en-US" altLang="en-US" dirty="0"/>
              <a:t>ensure a patent airway.</a:t>
            </a:r>
            <a:br>
              <a:rPr lang="en-US" altLang="en-US" dirty="0"/>
            </a:br>
            <a:r>
              <a:rPr lang="en-US" altLang="en-US" b="1" dirty="0"/>
              <a:t>Rationale: </a:t>
            </a:r>
            <a:r>
              <a:rPr lang="en-US" altLang="en-US" dirty="0">
                <a:solidFill>
                  <a:srgbClr val="F37021"/>
                </a:solidFill>
              </a:rPr>
              <a:t>This would be the first step after standard precautions.</a:t>
            </a:r>
          </a:p>
          <a:p>
            <a:pPr marL="1016000" lvl="1" indent="-444500">
              <a:spcBef>
                <a:spcPct val="35000"/>
              </a:spcBef>
              <a:buFontTx/>
              <a:buAutoNum type="alphaUcPeriod"/>
            </a:pPr>
            <a:r>
              <a:rPr lang="en-US" altLang="en-US" dirty="0"/>
              <a:t>obtain baseline vital signs.</a:t>
            </a:r>
            <a:br>
              <a:rPr lang="en-US" altLang="en-US" dirty="0"/>
            </a:br>
            <a:r>
              <a:rPr lang="en-US" altLang="en-US" b="1" dirty="0"/>
              <a:t>Rationale: </a:t>
            </a:r>
            <a:r>
              <a:rPr lang="en-US" altLang="en-US" dirty="0">
                <a:solidFill>
                  <a:srgbClr val="F37021"/>
                </a:solidFill>
              </a:rPr>
              <a:t>This would be the third step after standard precautions, airway, and bleeding control.</a:t>
            </a:r>
          </a:p>
          <a:p>
            <a:pPr marL="1016000" lvl="1" indent="-444500">
              <a:spcBef>
                <a:spcPct val="35000"/>
              </a:spcBef>
              <a:buFontTx/>
              <a:buAutoNum type="alphaUcPeriod" startAt="3"/>
            </a:pPr>
            <a:r>
              <a:rPr lang="en-US" altLang="en-US" dirty="0"/>
              <a:t>control any external bleeding.</a:t>
            </a:r>
            <a:br>
              <a:rPr lang="en-US" altLang="en-US" dirty="0"/>
            </a:br>
            <a:r>
              <a:rPr lang="en-US" altLang="en-US" b="1" dirty="0"/>
              <a:t>Rationale: </a:t>
            </a:r>
            <a:r>
              <a:rPr lang="en-US" altLang="en-US" dirty="0">
                <a:solidFill>
                  <a:srgbClr val="F37021"/>
                </a:solidFill>
              </a:rPr>
              <a:t>This would be the second step after standard precautions and airway.</a:t>
            </a:r>
          </a:p>
          <a:p>
            <a:pPr marL="1016000" lvl="1" indent="-444500">
              <a:spcBef>
                <a:spcPct val="35000"/>
              </a:spcBef>
              <a:buFontTx/>
              <a:buAutoNum type="alphaUcPeriod" startAt="3"/>
            </a:pPr>
            <a:r>
              <a:rPr lang="en-US" altLang="en-US" dirty="0"/>
              <a:t>take appropriate standard precautions.</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pPr>
              <a:lnSpc>
                <a:spcPct val="85000"/>
              </a:lnSpc>
              <a:defRPr/>
            </a:pPr>
            <a:r>
              <a:rPr lang="en-US" dirty="0">
                <a:cs typeface="+mj-cs"/>
              </a:rPr>
              <a:t>Review</a:t>
            </a:r>
          </a:p>
        </p:txBody>
      </p:sp>
      <p:sp>
        <p:nvSpPr>
          <p:cNvPr id="99332" name="Content Placeholder 2"/>
          <p:cNvSpPr>
            <a:spLocks noGrp="1"/>
          </p:cNvSpPr>
          <p:nvPr>
            <p:ph type="body" idx="1"/>
          </p:nvPr>
        </p:nvSpPr>
        <p:spPr/>
        <p:txBody>
          <a:bodyPr rIns="228600"/>
          <a:lstStyle/>
          <a:p>
            <a:pPr marL="457200" indent="-457200">
              <a:spcBef>
                <a:spcPct val="35000"/>
              </a:spcBef>
              <a:buFontTx/>
              <a:buAutoNum type="arabicPeriod" startAt="6"/>
            </a:pPr>
            <a:r>
              <a:rPr lang="en-US" altLang="en-US" dirty="0"/>
              <a:t>The quickest and MOST effective way to control external bleeding from an extremity is:</a:t>
            </a:r>
          </a:p>
          <a:p>
            <a:pPr marL="1016000" lvl="1" indent="-444500">
              <a:spcBef>
                <a:spcPct val="35000"/>
              </a:spcBef>
              <a:buFontTx/>
              <a:buAutoNum type="alphaUcPeriod"/>
            </a:pPr>
            <a:r>
              <a:rPr lang="en-US" altLang="en-US" dirty="0"/>
              <a:t>a pressure bandage.</a:t>
            </a:r>
          </a:p>
          <a:p>
            <a:pPr marL="1016000" lvl="1" indent="-444500">
              <a:spcBef>
                <a:spcPct val="35000"/>
              </a:spcBef>
              <a:buFontTx/>
              <a:buAutoNum type="alphaUcPeriod"/>
            </a:pPr>
            <a:r>
              <a:rPr lang="en-US" altLang="en-US" dirty="0"/>
              <a:t>direct pressure and elevation.</a:t>
            </a:r>
          </a:p>
          <a:p>
            <a:pPr marL="1016000" lvl="1" indent="-444500">
              <a:spcBef>
                <a:spcPct val="35000"/>
              </a:spcBef>
              <a:buFontTx/>
              <a:buAutoNum type="alphaUcPeriod"/>
            </a:pPr>
            <a:r>
              <a:rPr lang="en-US" altLang="en-US" dirty="0"/>
              <a:t>a splint.</a:t>
            </a:r>
          </a:p>
          <a:p>
            <a:pPr marL="1016000" lvl="1" indent="-444500">
              <a:spcBef>
                <a:spcPct val="35000"/>
              </a:spcBef>
              <a:buFontTx/>
              <a:buAutoNum type="alphaUcPeriod"/>
            </a:pPr>
            <a:r>
              <a:rPr lang="en-US" altLang="en-US" dirty="0"/>
              <a:t>a tourniquet.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pPr>
              <a:lnSpc>
                <a:spcPct val="85000"/>
              </a:lnSpc>
              <a:defRPr/>
            </a:pPr>
            <a:r>
              <a:rPr lang="en-US" dirty="0">
                <a:cs typeface="+mj-cs"/>
              </a:rPr>
              <a:t>Review</a:t>
            </a:r>
          </a:p>
        </p:txBody>
      </p:sp>
      <p:sp>
        <p:nvSpPr>
          <p:cNvPr id="100356" name="Content Placeholder 2"/>
          <p:cNvSpPr>
            <a:spLocks noGrp="1"/>
          </p:cNvSpPr>
          <p:nvPr>
            <p:ph type="body" idx="1"/>
          </p:nvPr>
        </p:nvSpPr>
        <p:spPr/>
        <p:txBody>
          <a:bodyPr rIns="228600"/>
          <a:lstStyle/>
          <a:p>
            <a:pPr marL="0" indent="0">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Direct pressure is the quickest, most effective way to control external bleeding from an extremity. This will effectively control external bleeding in most cases.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pPr>
              <a:lnSpc>
                <a:spcPct val="85000"/>
              </a:lnSpc>
              <a:defRPr/>
            </a:pPr>
            <a:r>
              <a:rPr lang="en-US" dirty="0">
                <a:cs typeface="+mj-cs"/>
              </a:rPr>
              <a:t>Review</a:t>
            </a:r>
            <a:endParaRPr lang="en-US" sz="3200" b="0" dirty="0">
              <a:cs typeface="+mj-cs"/>
            </a:endParaRPr>
          </a:p>
        </p:txBody>
      </p:sp>
      <p:sp>
        <p:nvSpPr>
          <p:cNvPr id="101380" name="Content Placeholder 2"/>
          <p:cNvSpPr>
            <a:spLocks noGrp="1"/>
          </p:cNvSpPr>
          <p:nvPr>
            <p:ph type="body" idx="1"/>
          </p:nvPr>
        </p:nvSpPr>
        <p:spPr/>
        <p:txBody>
          <a:bodyPr rIns="228600"/>
          <a:lstStyle/>
          <a:p>
            <a:pPr marL="457200" indent="-457200">
              <a:spcBef>
                <a:spcPct val="35000"/>
              </a:spcBef>
              <a:buFontTx/>
              <a:buAutoNum type="arabicPeriod" startAt="6"/>
            </a:pPr>
            <a:r>
              <a:rPr lang="en-US" altLang="en-US" dirty="0"/>
              <a:t>The quickest and MOST effective way to control external bleeding from an extremity is: </a:t>
            </a:r>
          </a:p>
          <a:p>
            <a:pPr marL="1016000" lvl="1" indent="-444500">
              <a:spcBef>
                <a:spcPct val="35000"/>
              </a:spcBef>
              <a:buFontTx/>
              <a:buAutoNum type="alphaUcPeriod"/>
            </a:pPr>
            <a:r>
              <a:rPr lang="en-US" altLang="en-US" dirty="0"/>
              <a:t>a pressure bandage.</a:t>
            </a:r>
            <a:br>
              <a:rPr lang="en-US" altLang="en-US" dirty="0"/>
            </a:br>
            <a:r>
              <a:rPr lang="en-US" altLang="en-US" b="1" dirty="0"/>
              <a:t>Rationale: </a:t>
            </a:r>
            <a:r>
              <a:rPr lang="en-US" altLang="en-US" dirty="0">
                <a:solidFill>
                  <a:srgbClr val="F37021"/>
                </a:solidFill>
              </a:rPr>
              <a:t>This is done after direct pressure has controlled the bleeding.</a:t>
            </a:r>
          </a:p>
          <a:p>
            <a:pPr marL="1016000" lvl="1" indent="-444500">
              <a:spcBef>
                <a:spcPct val="35000"/>
              </a:spcBef>
              <a:buFontTx/>
              <a:buAutoNum type="alphaUcPeriod"/>
            </a:pPr>
            <a:r>
              <a:rPr lang="en-US" altLang="en-US" dirty="0"/>
              <a:t>direct pressure and elevation.</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a splint.</a:t>
            </a:r>
            <a:br>
              <a:rPr lang="en-US" altLang="en-US" dirty="0"/>
            </a:br>
            <a:r>
              <a:rPr lang="en-US" altLang="en-US" b="1" dirty="0"/>
              <a:t>Rationale: </a:t>
            </a:r>
            <a:r>
              <a:rPr lang="en-US" altLang="en-US" dirty="0">
                <a:solidFill>
                  <a:srgbClr val="F37021"/>
                </a:solidFill>
              </a:rPr>
              <a:t>Most cases of external bleeding can be controlled by direct pressure and elevation and do not require a splint.</a:t>
            </a:r>
          </a:p>
          <a:p>
            <a:pPr marL="1016000" lvl="1" indent="-444500">
              <a:spcBef>
                <a:spcPct val="35000"/>
              </a:spcBef>
              <a:buFontTx/>
              <a:buAutoNum type="alphaUcPeriod" startAt="3"/>
            </a:pPr>
            <a:r>
              <a:rPr lang="en-US" altLang="en-US" dirty="0"/>
              <a:t>a tourniquet.</a:t>
            </a:r>
            <a:br>
              <a:rPr lang="en-US" altLang="en-US" dirty="0"/>
            </a:br>
            <a:r>
              <a:rPr lang="en-US" altLang="en-US" b="1" dirty="0"/>
              <a:t>Rationale: </a:t>
            </a:r>
            <a:r>
              <a:rPr lang="en-US" altLang="en-US" dirty="0">
                <a:solidFill>
                  <a:srgbClr val="F37021"/>
                </a:solidFill>
              </a:rPr>
              <a:t>This is the last method of controlling external bleeding.</a:t>
            </a:r>
          </a:p>
          <a:p>
            <a:pPr marL="1016000" lvl="1" indent="-444500">
              <a:spcBef>
                <a:spcPct val="35000"/>
              </a:spcBef>
              <a:buFontTx/>
              <a:buAutoNum type="alphaUcPeriod"/>
            </a:pPr>
            <a:endParaRPr lang="en-US" altLang="en-US" dirty="0">
              <a:solidFill>
                <a:srgbClr val="F3702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9682" name="Title 1"/>
          <p:cNvSpPr>
            <a:spLocks noGrp="1"/>
          </p:cNvSpPr>
          <p:nvPr>
            <p:ph type="title"/>
          </p:nvPr>
        </p:nvSpPr>
        <p:spPr/>
        <p:txBody>
          <a:bodyPr/>
          <a:lstStyle/>
          <a:p>
            <a:pPr>
              <a:lnSpc>
                <a:spcPct val="85000"/>
              </a:lnSpc>
              <a:defRPr/>
            </a:pPr>
            <a:r>
              <a:rPr lang="en-US" dirty="0">
                <a:cs typeface="+mj-cs"/>
              </a:rPr>
              <a:t>Review</a:t>
            </a:r>
          </a:p>
        </p:txBody>
      </p:sp>
      <p:sp>
        <p:nvSpPr>
          <p:cNvPr id="103428" name="Content Placeholder 2"/>
          <p:cNvSpPr>
            <a:spLocks noGrp="1"/>
          </p:cNvSpPr>
          <p:nvPr>
            <p:ph type="body" idx="1"/>
          </p:nvPr>
        </p:nvSpPr>
        <p:spPr/>
        <p:txBody>
          <a:bodyPr rIns="228600"/>
          <a:lstStyle/>
          <a:p>
            <a:pPr marL="457200" indent="-457200">
              <a:spcBef>
                <a:spcPct val="35000"/>
              </a:spcBef>
              <a:buFontTx/>
              <a:buAutoNum type="arabicPeriod" startAt="7"/>
            </a:pPr>
            <a:r>
              <a:rPr lang="en-US" altLang="en-US" dirty="0"/>
              <a:t>When applying a tourniquet to an amputated arm, the EMT should:</a:t>
            </a:r>
          </a:p>
          <a:p>
            <a:pPr marL="1016000" lvl="1" indent="-444500">
              <a:spcBef>
                <a:spcPct val="35000"/>
              </a:spcBef>
              <a:buFontTx/>
              <a:buAutoNum type="alphaUcPeriod"/>
            </a:pPr>
            <a:r>
              <a:rPr lang="en-US" altLang="en-US" dirty="0"/>
              <a:t>use the narrowest bandage possible.</a:t>
            </a:r>
          </a:p>
          <a:p>
            <a:pPr marL="1016000" lvl="1" indent="-444500">
              <a:spcBef>
                <a:spcPct val="35000"/>
              </a:spcBef>
              <a:buFontTx/>
              <a:buAutoNum type="alphaUcPeriod"/>
            </a:pPr>
            <a:r>
              <a:rPr lang="en-US" altLang="en-US" dirty="0"/>
              <a:t>avoid applying the tourniquet over a joint.</a:t>
            </a:r>
          </a:p>
          <a:p>
            <a:pPr marL="1016000" lvl="1" indent="-444500">
              <a:spcBef>
                <a:spcPct val="35000"/>
              </a:spcBef>
              <a:buFontTx/>
              <a:buAutoNum type="alphaUcPeriod"/>
            </a:pPr>
            <a:r>
              <a:rPr lang="en-US" altLang="en-US" dirty="0"/>
              <a:t>cover the tourniquet with a sterile bandage.</a:t>
            </a:r>
          </a:p>
          <a:p>
            <a:pPr marL="1016000" lvl="1" indent="-444500">
              <a:spcBef>
                <a:spcPct val="35000"/>
              </a:spcBef>
              <a:buFontTx/>
              <a:buAutoNum type="alphaUcPeriod"/>
            </a:pPr>
            <a:r>
              <a:rPr lang="en-US" altLang="en-US" dirty="0"/>
              <a:t>use rope to ensure that the tourniquet is tight.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pPr>
              <a:lnSpc>
                <a:spcPct val="85000"/>
              </a:lnSpc>
              <a:defRPr/>
            </a:pPr>
            <a:r>
              <a:rPr lang="en-US" dirty="0">
                <a:cs typeface="+mj-cs"/>
              </a:rPr>
              <a:t>Review</a:t>
            </a:r>
          </a:p>
        </p:txBody>
      </p:sp>
      <p:sp>
        <p:nvSpPr>
          <p:cNvPr id="104452" name="Content Placeholder 2"/>
          <p:cNvSpPr>
            <a:spLocks noGrp="1"/>
          </p:cNvSpPr>
          <p:nvPr>
            <p:ph type="body" idx="1"/>
          </p:nvPr>
        </p:nvSpPr>
        <p:spPr/>
        <p:txBody>
          <a:bodyPr rIns="228600"/>
          <a:lstStyle/>
          <a:p>
            <a:pPr marL="0" indent="0">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If you must apply a tourniquet, never apply it directly over a joint. You should use the widest bandage possible and make sure it is secured tightly. Never use wire, rope, a belt, or any other narrow material, as it could cut the skin. The tourniquet should never be covered with a bandage. Leave it open and in full view.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1730" name="Title 1"/>
          <p:cNvSpPr>
            <a:spLocks noGrp="1"/>
          </p:cNvSpPr>
          <p:nvPr>
            <p:ph type="title"/>
          </p:nvPr>
        </p:nvSpPr>
        <p:spPr/>
        <p:txBody>
          <a:bodyPr/>
          <a:lstStyle/>
          <a:p>
            <a:pPr>
              <a:lnSpc>
                <a:spcPct val="85000"/>
              </a:lnSpc>
              <a:defRPr/>
            </a:pPr>
            <a:r>
              <a:rPr lang="en-US" dirty="0">
                <a:cs typeface="+mj-cs"/>
              </a:rPr>
              <a:t>Review</a:t>
            </a:r>
            <a:endParaRPr lang="en-US" sz="3200" b="0" dirty="0">
              <a:cs typeface="+mj-cs"/>
            </a:endParaRPr>
          </a:p>
        </p:txBody>
      </p:sp>
      <p:sp>
        <p:nvSpPr>
          <p:cNvPr id="105476" name="Content Placeholder 2"/>
          <p:cNvSpPr>
            <a:spLocks noGrp="1"/>
          </p:cNvSpPr>
          <p:nvPr>
            <p:ph type="body" idx="1"/>
          </p:nvPr>
        </p:nvSpPr>
        <p:spPr/>
        <p:txBody>
          <a:bodyPr rIns="228600"/>
          <a:lstStyle/>
          <a:p>
            <a:pPr marL="457200" indent="-457200">
              <a:spcBef>
                <a:spcPct val="35000"/>
              </a:spcBef>
              <a:buFontTx/>
              <a:buAutoNum type="arabicPeriod" startAt="7"/>
            </a:pPr>
            <a:r>
              <a:rPr lang="en-US" altLang="en-US" dirty="0"/>
              <a:t>When applying a tourniquet to an amputated arm, the EMT should:</a:t>
            </a:r>
          </a:p>
          <a:p>
            <a:pPr marL="1016000" lvl="1" indent="-444500">
              <a:spcBef>
                <a:spcPct val="35000"/>
              </a:spcBef>
              <a:buFontTx/>
              <a:buAutoNum type="alphaUcPeriod"/>
            </a:pPr>
            <a:r>
              <a:rPr lang="en-US" altLang="en-US" dirty="0"/>
              <a:t>use the narrowest bandage possible.</a:t>
            </a:r>
            <a:br>
              <a:rPr lang="en-US" altLang="en-US" dirty="0"/>
            </a:br>
            <a:r>
              <a:rPr lang="en-US" altLang="en-US" b="1" dirty="0"/>
              <a:t>Rationale: </a:t>
            </a:r>
            <a:r>
              <a:rPr lang="en-US" altLang="en-US" dirty="0">
                <a:solidFill>
                  <a:srgbClr val="F37021"/>
                </a:solidFill>
              </a:rPr>
              <a:t>You should use the widest bandage possible.</a:t>
            </a:r>
          </a:p>
          <a:p>
            <a:pPr marL="1016000" lvl="1" indent="-444500">
              <a:spcBef>
                <a:spcPct val="35000"/>
              </a:spcBef>
              <a:buFontTx/>
              <a:buAutoNum type="alphaUcPeriod"/>
            </a:pPr>
            <a:r>
              <a:rPr lang="en-US" altLang="en-US" dirty="0"/>
              <a:t>avoid applying the tourniquet over a joint.</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cover the tourniquet with a sterile bandage.</a:t>
            </a:r>
            <a:br>
              <a:rPr lang="en-US" altLang="en-US" dirty="0"/>
            </a:br>
            <a:r>
              <a:rPr lang="en-US" altLang="en-US" b="1" dirty="0"/>
              <a:t>Rationale: </a:t>
            </a:r>
            <a:r>
              <a:rPr lang="en-US" altLang="en-US" dirty="0">
                <a:solidFill>
                  <a:srgbClr val="F37021"/>
                </a:solidFill>
              </a:rPr>
              <a:t>You should leave a tourniquet open and in plain view.</a:t>
            </a:r>
          </a:p>
          <a:p>
            <a:pPr marL="1016000" lvl="1" indent="-444500">
              <a:spcBef>
                <a:spcPct val="35000"/>
              </a:spcBef>
              <a:buFontTx/>
              <a:buAutoNum type="alphaUcPeriod" startAt="3"/>
            </a:pPr>
            <a:r>
              <a:rPr lang="en-US" altLang="en-US" dirty="0"/>
              <a:t>use rope to ensure that the tourniquet is tight.</a:t>
            </a:r>
            <a:br>
              <a:rPr lang="en-US" altLang="en-US" dirty="0"/>
            </a:br>
            <a:r>
              <a:rPr lang="en-US" altLang="en-US" b="1" dirty="0"/>
              <a:t>Rationale: </a:t>
            </a:r>
            <a:r>
              <a:rPr lang="en-US" altLang="en-US" dirty="0">
                <a:solidFill>
                  <a:srgbClr val="F37021"/>
                </a:solidFill>
              </a:rPr>
              <a:t>Never use a wire, rope, belt, or any other narrow material, as it may cut or damage the extremity.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3298" name="Title 1"/>
          <p:cNvSpPr>
            <a:spLocks noGrp="1"/>
          </p:cNvSpPr>
          <p:nvPr>
            <p:ph type="title"/>
          </p:nvPr>
        </p:nvSpPr>
        <p:spPr/>
        <p:txBody>
          <a:bodyPr/>
          <a:lstStyle/>
          <a:p>
            <a:pPr>
              <a:lnSpc>
                <a:spcPct val="85000"/>
              </a:lnSpc>
              <a:defRPr/>
            </a:pPr>
            <a:r>
              <a:rPr lang="en-US" dirty="0">
                <a:cs typeface="+mj-cs"/>
              </a:rPr>
              <a:t>Review</a:t>
            </a:r>
          </a:p>
        </p:txBody>
      </p:sp>
      <p:sp>
        <p:nvSpPr>
          <p:cNvPr id="107524" name="Content Placeholder 2"/>
          <p:cNvSpPr>
            <a:spLocks noGrp="1"/>
          </p:cNvSpPr>
          <p:nvPr>
            <p:ph type="body" idx="1"/>
          </p:nvPr>
        </p:nvSpPr>
        <p:spPr/>
        <p:txBody>
          <a:bodyPr rIns="228600"/>
          <a:lstStyle/>
          <a:p>
            <a:pPr marL="457200" indent="-457200">
              <a:spcBef>
                <a:spcPct val="35000"/>
              </a:spcBef>
              <a:buFontTx/>
              <a:buAutoNum type="arabicPeriod" startAt="8"/>
            </a:pPr>
            <a:r>
              <a:rPr lang="en-US" altLang="en-US" dirty="0"/>
              <a:t>A 70-year-old man is experiencing a severe nosebleed. When you arrive, you find him leaning over a basin, which contains an impressive amount of blood. He has a history of coronary artery disease, diabetes, and migraine headaches. His BP is 180/100 and his heart rate is 100 beats/min. Which of the following is the MOST likely contributing factor to his nosebleed?</a:t>
            </a:r>
          </a:p>
          <a:p>
            <a:pPr marL="1016000" lvl="1" indent="-444500">
              <a:spcBef>
                <a:spcPct val="15000"/>
              </a:spcBef>
              <a:buFontTx/>
              <a:buAutoNum type="alphaUcPeriod"/>
            </a:pPr>
            <a:r>
              <a:rPr lang="en-US" altLang="en-US" sz="2100" dirty="0"/>
              <a:t>His blood pressure</a:t>
            </a:r>
          </a:p>
          <a:p>
            <a:pPr marL="1016000" lvl="1" indent="-444500">
              <a:spcBef>
                <a:spcPct val="15000"/>
              </a:spcBef>
              <a:buFontTx/>
              <a:buAutoNum type="alphaUcPeriod"/>
            </a:pPr>
            <a:r>
              <a:rPr lang="en-US" altLang="en-US" sz="2100" dirty="0"/>
              <a:t>His history of diabetes</a:t>
            </a:r>
          </a:p>
          <a:p>
            <a:pPr marL="1016000" lvl="1" indent="-444500">
              <a:spcBef>
                <a:spcPct val="15000"/>
              </a:spcBef>
              <a:buFontTx/>
              <a:buAutoNum type="alphaUcPeriod"/>
            </a:pPr>
            <a:r>
              <a:rPr lang="en-US" altLang="en-US" sz="2100" dirty="0"/>
              <a:t>The fact that he is elderly</a:t>
            </a:r>
          </a:p>
          <a:p>
            <a:pPr marL="1016000" lvl="1" indent="-444500">
              <a:spcBef>
                <a:spcPct val="15000"/>
              </a:spcBef>
              <a:buFontTx/>
              <a:buAutoNum type="alphaUcPeriod"/>
            </a:pPr>
            <a:r>
              <a:rPr lang="en-US" altLang="en-US" sz="2100" dirty="0"/>
              <a:t>His heart rate of 100 beats/min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5346" name="Title 1"/>
          <p:cNvSpPr>
            <a:spLocks noGrp="1"/>
          </p:cNvSpPr>
          <p:nvPr>
            <p:ph type="title"/>
          </p:nvPr>
        </p:nvSpPr>
        <p:spPr/>
        <p:txBody>
          <a:bodyPr/>
          <a:lstStyle/>
          <a:p>
            <a:pPr>
              <a:lnSpc>
                <a:spcPct val="85000"/>
              </a:lnSpc>
              <a:defRPr/>
            </a:pPr>
            <a:r>
              <a:rPr lang="en-US" dirty="0">
                <a:cs typeface="+mj-cs"/>
              </a:rPr>
              <a:t>Review</a:t>
            </a:r>
          </a:p>
        </p:txBody>
      </p:sp>
      <p:sp>
        <p:nvSpPr>
          <p:cNvPr id="108548" name="Content Placeholder 2"/>
          <p:cNvSpPr>
            <a:spLocks noGrp="1"/>
          </p:cNvSpPr>
          <p:nvPr>
            <p:ph type="body" idx="1"/>
          </p:nvPr>
        </p:nvSpPr>
        <p:spPr/>
        <p:txBody>
          <a:bodyPr rIns="228600"/>
          <a:lstStyle/>
          <a:p>
            <a:pPr marL="0" indent="0">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Several conditions can cause a nosebleed (epistaxis), including skull fractures, facial injuries, sinusitis (inflamed sinuses), high blood pressure, coagulation disorders (ie, hemophilia), and digital trauma (ie, nose picking). A BP of 180/100 indicates a significant amount of pressure on the arteries, which is no doubt the main contributing factor to this patient’s nosebleed.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7394" name="Title 1"/>
          <p:cNvSpPr>
            <a:spLocks noGrp="1"/>
          </p:cNvSpPr>
          <p:nvPr>
            <p:ph type="title"/>
          </p:nvPr>
        </p:nvSpPr>
        <p:spPr/>
        <p:txBody>
          <a:bodyPr/>
          <a:lstStyle/>
          <a:p>
            <a:pPr>
              <a:lnSpc>
                <a:spcPct val="85000"/>
              </a:lnSpc>
              <a:defRPr/>
            </a:pPr>
            <a:r>
              <a:rPr lang="en-US" dirty="0">
                <a:cs typeface="+mj-cs"/>
              </a:rPr>
              <a:t>Review </a:t>
            </a:r>
            <a:r>
              <a:rPr lang="en-US" sz="2000" b="0" dirty="0">
                <a:cs typeface="+mj-cs"/>
              </a:rPr>
              <a:t>(1 of 2)</a:t>
            </a:r>
          </a:p>
        </p:txBody>
      </p:sp>
      <p:sp>
        <p:nvSpPr>
          <p:cNvPr id="109572" name="Content Placeholder 2"/>
          <p:cNvSpPr>
            <a:spLocks noGrp="1"/>
          </p:cNvSpPr>
          <p:nvPr>
            <p:ph type="body" idx="1"/>
          </p:nvPr>
        </p:nvSpPr>
        <p:spPr/>
        <p:txBody>
          <a:bodyPr rIns="228600"/>
          <a:lstStyle/>
          <a:p>
            <a:pPr marL="457200" indent="-457200">
              <a:spcBef>
                <a:spcPct val="35000"/>
              </a:spcBef>
              <a:buFontTx/>
              <a:buAutoNum type="arabicPeriod" startAt="8"/>
            </a:pPr>
            <a:r>
              <a:rPr lang="en-US" altLang="en-US" sz="2100" dirty="0"/>
              <a:t>A 70-year-old man is experiencing a severe nosebleed. When you arrive, you find him leaning over a basin, which contains an impressive amount of blood. He has a history of coronary artery disease, diabetes, and migraine headaches. His BP is 180/100 and his heart rate is 100 beats/min. Which of the following is the MOST likely contributing factor to his nosebleed?</a:t>
            </a:r>
          </a:p>
          <a:p>
            <a:pPr marL="1016000" lvl="1" indent="-444500">
              <a:spcBef>
                <a:spcPct val="35000"/>
              </a:spcBef>
              <a:buFontTx/>
              <a:buAutoNum type="alphaUcPeriod"/>
            </a:pPr>
            <a:r>
              <a:rPr lang="en-US" altLang="en-US" sz="2100" dirty="0"/>
              <a:t>His blood pressure</a:t>
            </a:r>
            <a:br>
              <a:rPr lang="en-US" altLang="en-US" sz="2100" dirty="0"/>
            </a:br>
            <a:r>
              <a:rPr lang="en-US" altLang="en-US" sz="2100" b="1" dirty="0"/>
              <a:t>Rationale: </a:t>
            </a:r>
            <a:r>
              <a:rPr lang="en-US" altLang="en-US" sz="2100" dirty="0">
                <a:solidFill>
                  <a:srgbClr val="F37021"/>
                </a:solidFill>
              </a:rPr>
              <a:t>Correct answer</a:t>
            </a:r>
          </a:p>
          <a:p>
            <a:pPr marL="1016000" lvl="1" indent="-444500">
              <a:spcBef>
                <a:spcPct val="35000"/>
              </a:spcBef>
              <a:buFontTx/>
              <a:buAutoNum type="alphaUcPeriod"/>
            </a:pPr>
            <a:r>
              <a:rPr lang="en-US" altLang="en-US" sz="2100" dirty="0"/>
              <a:t>His history of diabetes</a:t>
            </a:r>
            <a:br>
              <a:rPr lang="en-US" altLang="en-US" sz="2100" dirty="0"/>
            </a:br>
            <a:r>
              <a:rPr lang="en-US" altLang="en-US" sz="2100" b="1" dirty="0"/>
              <a:t>Rationale: </a:t>
            </a:r>
            <a:r>
              <a:rPr lang="en-US" altLang="en-US" sz="2100" dirty="0">
                <a:solidFill>
                  <a:srgbClr val="F37021"/>
                </a:solidFill>
              </a:rPr>
              <a:t>Diabetes can be a cause of hypertension and vascular problems, but typically is not a condition that will cause epistaxis.</a:t>
            </a:r>
          </a:p>
          <a:p>
            <a:pPr marL="1016000" lvl="1" indent="-444500">
              <a:spcBef>
                <a:spcPct val="35000"/>
              </a:spcBef>
              <a:buFontTx/>
              <a:buAutoNum type="alphaUcPeriod"/>
            </a:pPr>
            <a:endParaRPr lang="en-US" altLang="en-US" sz="2100" dirty="0">
              <a:solidFill>
                <a:srgbClr val="F3702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a:lnSpc>
                <a:spcPct val="85000"/>
              </a:lnSpc>
              <a:defRPr/>
            </a:pPr>
            <a:r>
              <a:rPr lang="en-US" dirty="0">
                <a:cs typeface="+mj-cs"/>
              </a:rPr>
              <a:t>The Heart </a:t>
            </a:r>
            <a:r>
              <a:rPr lang="en-US" sz="2000" b="0" dirty="0">
                <a:cs typeface="+mj-cs"/>
              </a:rPr>
              <a:t>(2 of 2)</a:t>
            </a:r>
          </a:p>
        </p:txBody>
      </p:sp>
      <p:pic>
        <p:nvPicPr>
          <p:cNvPr id="2050" name="Picture 2" descr="Two images showing right and left sides of the heart. Image A shows right side of the heart. Superior vena cava is a tube like structure which is in blue, which carries oxygen-poor blood from head and upper body, right pulmonary artery is marked as a small opening in the superior vena cava, carrying blood to right lung. Aorta looks like a shell and is marked above the superior vena cava. Left pulmonary artery looks like three fingers emerging from the body of the aorta, carrying blood to left lung. Right atrium is marked inferior to the right pulmonary artery, inferior to which inferior vena cava, which carries oxygen-poor blood from lower body, inferior to which right ventricle is marked. Image B shows left side of the heart; Aorta is marked in red, with three openings, indicating oxygen rich blood to head and upper body. Right pulmonary veins that carry oxygen rich blood from right lung is marked on the right. Left pulmonary veins that carry oxygen rich blood from left lung. Inferior to the left pulmonary veins is marked the left atrium, inferior to which the left ventricle. Oxygen rich blood to lower body is marked at the bottom.&#10;" title="Two images showing right and left sides of the hear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506" y="1122266"/>
            <a:ext cx="8242921" cy="43299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11746" y="5494650"/>
            <a:ext cx="10248900" cy="923330"/>
          </a:xfrm>
          <a:prstGeom prst="rect">
            <a:avLst/>
          </a:prstGeom>
        </p:spPr>
        <p:txBody>
          <a:bodyPr wrap="square">
            <a:spAutoFit/>
          </a:bodyPr>
          <a:lstStyle/>
          <a:p>
            <a:r>
              <a:rPr lang="en-US" b="1" dirty="0"/>
              <a:t>FIGURE 26-2 A. </a:t>
            </a:r>
            <a:r>
              <a:rPr lang="en-US" dirty="0"/>
              <a:t>The right side of the heart circulates blood from the body to the lungs. </a:t>
            </a:r>
            <a:r>
              <a:rPr lang="en-US" b="1" dirty="0"/>
              <a:t>B. </a:t>
            </a:r>
            <a:r>
              <a:rPr lang="en-US" dirty="0"/>
              <a:t>The left side of the heart circulates oxygen-rich blood from the lungs to the rest of the body. It is the more muscular of the two pumps because it must pump blood into the aorta and arteries in order to reach all cells of the body.</a:t>
            </a:r>
          </a:p>
        </p:txBody>
      </p:sp>
      <p:sp>
        <p:nvSpPr>
          <p:cNvPr id="3" name="Rectangle 2"/>
          <p:cNvSpPr/>
          <p:nvPr/>
        </p:nvSpPr>
        <p:spPr>
          <a:xfrm>
            <a:off x="1211746" y="6413802"/>
            <a:ext cx="2114681"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 B: </a:t>
            </a:r>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9442" name="Title 1"/>
          <p:cNvSpPr>
            <a:spLocks noGrp="1"/>
          </p:cNvSpPr>
          <p:nvPr>
            <p:ph type="title"/>
          </p:nvPr>
        </p:nvSpPr>
        <p:spPr/>
        <p:txBody>
          <a:bodyPr/>
          <a:lstStyle/>
          <a:p>
            <a:pPr>
              <a:lnSpc>
                <a:spcPct val="85000"/>
              </a:lnSpc>
              <a:defRPr/>
            </a:pPr>
            <a:r>
              <a:rPr lang="en-US" dirty="0">
                <a:cs typeface="+mj-cs"/>
              </a:rPr>
              <a:t>Review </a:t>
            </a:r>
            <a:r>
              <a:rPr lang="en-US" sz="2000" b="0" dirty="0">
                <a:cs typeface="+mj-cs"/>
              </a:rPr>
              <a:t>(2 of 2)</a:t>
            </a:r>
          </a:p>
        </p:txBody>
      </p:sp>
      <p:sp>
        <p:nvSpPr>
          <p:cNvPr id="110596" name="Content Placeholder 2"/>
          <p:cNvSpPr>
            <a:spLocks noGrp="1"/>
          </p:cNvSpPr>
          <p:nvPr>
            <p:ph type="body" idx="1"/>
          </p:nvPr>
        </p:nvSpPr>
        <p:spPr/>
        <p:txBody>
          <a:bodyPr rIns="228600"/>
          <a:lstStyle/>
          <a:p>
            <a:pPr marL="457200" indent="-457200">
              <a:spcBef>
                <a:spcPct val="35000"/>
              </a:spcBef>
              <a:buFontTx/>
              <a:buAutoNum type="arabicPeriod" startAt="8"/>
            </a:pPr>
            <a:r>
              <a:rPr lang="en-US" altLang="en-US" sz="2100" dirty="0"/>
              <a:t>A 70-year-old man is experiencing a severe nosebleed. When you arrive, you find him leaning over a basin, which contains an impressive amount of blood. He has a history of coronary artery disease, diabetes, and migraine headaches. His BP is 180/100 and his heart rate is 100 beats/min. Which of the following is the MOST likely contributing factor to his nosebleed?</a:t>
            </a:r>
          </a:p>
          <a:p>
            <a:pPr marL="1016000" lvl="1" indent="-444500">
              <a:spcBef>
                <a:spcPts val="852"/>
              </a:spcBef>
              <a:buFontTx/>
              <a:buAutoNum type="alphaUcPeriod" startAt="3"/>
            </a:pPr>
            <a:r>
              <a:rPr lang="en-US" altLang="en-US" sz="2100" dirty="0"/>
              <a:t>The fact that he is elderly</a:t>
            </a:r>
            <a:br>
              <a:rPr lang="en-US" altLang="en-US" sz="2100" dirty="0"/>
            </a:br>
            <a:r>
              <a:rPr lang="en-US" altLang="en-US" sz="2100" b="1" dirty="0"/>
              <a:t>Rationale: </a:t>
            </a:r>
            <a:r>
              <a:rPr lang="en-US" altLang="en-US" sz="2100" dirty="0">
                <a:solidFill>
                  <a:srgbClr val="F37021"/>
                </a:solidFill>
              </a:rPr>
              <a:t>Elderly patients are prone to hypertension, which can cause epistaxis, but age is not a factor.</a:t>
            </a:r>
          </a:p>
          <a:p>
            <a:pPr marL="1016000" lvl="1" indent="-444500">
              <a:spcBef>
                <a:spcPts val="852"/>
              </a:spcBef>
              <a:buFontTx/>
              <a:buAutoNum type="alphaUcPeriod" startAt="3"/>
            </a:pPr>
            <a:r>
              <a:rPr lang="en-US" altLang="en-US" sz="2100" dirty="0"/>
              <a:t>His heart rate of 100 beats/min</a:t>
            </a:r>
            <a:br>
              <a:rPr lang="en-US" altLang="en-US" sz="2100" dirty="0"/>
            </a:br>
            <a:r>
              <a:rPr lang="en-US" altLang="en-US" sz="2100" b="1" dirty="0"/>
              <a:t>Rationale: </a:t>
            </a:r>
            <a:r>
              <a:rPr lang="en-US" altLang="en-US" sz="2100" dirty="0">
                <a:solidFill>
                  <a:srgbClr val="F37021"/>
                </a:solidFill>
              </a:rPr>
              <a:t>His heart rate may be a result of his age or a compensatory mechanism dealing with blood loss.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6674" name="Title 1"/>
          <p:cNvSpPr>
            <a:spLocks noGrp="1"/>
          </p:cNvSpPr>
          <p:nvPr>
            <p:ph type="title"/>
          </p:nvPr>
        </p:nvSpPr>
        <p:spPr/>
        <p:txBody>
          <a:bodyPr/>
          <a:lstStyle/>
          <a:p>
            <a:pPr>
              <a:lnSpc>
                <a:spcPct val="85000"/>
              </a:lnSpc>
              <a:defRPr/>
            </a:pPr>
            <a:r>
              <a:rPr lang="en-US" dirty="0">
                <a:cs typeface="+mj-cs"/>
              </a:rPr>
              <a:t>Review</a:t>
            </a:r>
          </a:p>
        </p:txBody>
      </p:sp>
      <p:sp>
        <p:nvSpPr>
          <p:cNvPr id="111620" name="Content Placeholder 2"/>
          <p:cNvSpPr>
            <a:spLocks noGrp="1"/>
          </p:cNvSpPr>
          <p:nvPr>
            <p:ph type="body" idx="1"/>
          </p:nvPr>
        </p:nvSpPr>
        <p:spPr/>
        <p:txBody>
          <a:bodyPr rIns="228600"/>
          <a:lstStyle/>
          <a:p>
            <a:pPr marL="457200" indent="-457200">
              <a:spcBef>
                <a:spcPct val="35000"/>
              </a:spcBef>
              <a:buFontTx/>
              <a:buAutoNum type="arabicPeriod" startAt="9"/>
            </a:pPr>
            <a:r>
              <a:rPr lang="en-US" altLang="en-US" dirty="0"/>
              <a:t>When caring for a patient with severe epistaxis, the MOST effective way to prevent aspiration of blood is to:</a:t>
            </a:r>
          </a:p>
          <a:p>
            <a:pPr marL="1016000" lvl="1" indent="-444500">
              <a:spcBef>
                <a:spcPct val="20000"/>
              </a:spcBef>
              <a:buFontTx/>
              <a:buAutoNum type="alphaUcPeriod"/>
            </a:pPr>
            <a:r>
              <a:rPr lang="en-US" altLang="en-US" dirty="0"/>
              <a:t>insert a nasopharyngeal airway and lean the patient back.</a:t>
            </a:r>
          </a:p>
          <a:p>
            <a:pPr marL="1016000" lvl="1" indent="-444500">
              <a:spcBef>
                <a:spcPct val="20000"/>
              </a:spcBef>
              <a:buFontTx/>
              <a:buAutoNum type="alphaUcPeriod"/>
            </a:pPr>
            <a:r>
              <a:rPr lang="en-US" altLang="en-US" dirty="0"/>
              <a:t>tilt the patient’s head forward while he or she is leaning forward.</a:t>
            </a:r>
          </a:p>
          <a:p>
            <a:pPr marL="1016000" lvl="1" indent="-444500">
              <a:spcBef>
                <a:spcPct val="20000"/>
              </a:spcBef>
              <a:buFontTx/>
              <a:buAutoNum type="alphaUcPeriod"/>
            </a:pPr>
            <a:r>
              <a:rPr lang="en-US" altLang="en-US" dirty="0"/>
              <a:t>place the patient supine with his or her head in the flexed position.</a:t>
            </a:r>
          </a:p>
          <a:p>
            <a:pPr marL="1016000" lvl="1" indent="-444500">
              <a:spcBef>
                <a:spcPct val="20000"/>
              </a:spcBef>
              <a:buFontTx/>
              <a:buAutoNum type="alphaUcPeriod"/>
            </a:pPr>
            <a:r>
              <a:rPr lang="en-US" altLang="en-US" dirty="0"/>
              <a:t>tilt the patient’s head forward while he or she is leaning backward.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8722" name="Title 1"/>
          <p:cNvSpPr>
            <a:spLocks noGrp="1"/>
          </p:cNvSpPr>
          <p:nvPr>
            <p:ph type="title"/>
          </p:nvPr>
        </p:nvSpPr>
        <p:spPr/>
        <p:txBody>
          <a:bodyPr/>
          <a:lstStyle/>
          <a:p>
            <a:pPr>
              <a:lnSpc>
                <a:spcPct val="85000"/>
              </a:lnSpc>
              <a:defRPr/>
            </a:pPr>
            <a:r>
              <a:rPr lang="en-US" dirty="0">
                <a:cs typeface="+mj-cs"/>
              </a:rPr>
              <a:t>Review</a:t>
            </a:r>
          </a:p>
        </p:txBody>
      </p:sp>
      <p:sp>
        <p:nvSpPr>
          <p:cNvPr id="112644" name="Content Placeholder 2"/>
          <p:cNvSpPr>
            <a:spLocks noGrp="1"/>
          </p:cNvSpPr>
          <p:nvPr>
            <p:ph type="body" idx="1"/>
          </p:nvPr>
        </p:nvSpPr>
        <p:spPr/>
        <p:txBody>
          <a:bodyPr rIns="228600"/>
          <a:lstStyle/>
          <a:p>
            <a:pPr marL="0" indent="0">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Leaning forward, with the head tilted forward, will stop blood from trickling down the throat. This decreases the risk that the patient will swallow the blood, which may cause vomiting, or aspirating the blood into the lungs.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13668" name="Content Placeholder 2"/>
          <p:cNvSpPr>
            <a:spLocks noGrp="1"/>
          </p:cNvSpPr>
          <p:nvPr>
            <p:ph type="body" idx="1"/>
          </p:nvPr>
        </p:nvSpPr>
        <p:spPr/>
        <p:txBody>
          <a:bodyPr rIns="228600"/>
          <a:lstStyle/>
          <a:p>
            <a:pPr marL="457200" indent="-457200">
              <a:spcBef>
                <a:spcPct val="35000"/>
              </a:spcBef>
              <a:buFontTx/>
              <a:buAutoNum type="arabicPeriod" startAt="9"/>
            </a:pPr>
            <a:r>
              <a:rPr lang="en-US" altLang="en-US" dirty="0"/>
              <a:t>When caring for a patient with severe epistaxis, the MOST effective way to prevent aspiration of blood is to:</a:t>
            </a:r>
          </a:p>
          <a:p>
            <a:pPr marL="1016000" lvl="1" indent="-444500">
              <a:spcBef>
                <a:spcPct val="35000"/>
              </a:spcBef>
              <a:buFontTx/>
              <a:buAutoNum type="alphaUcPeriod"/>
            </a:pPr>
            <a:r>
              <a:rPr lang="en-US" altLang="en-US" dirty="0"/>
              <a:t>insert a nasopharyngeal airway and lean the patient back.</a:t>
            </a:r>
            <a:br>
              <a:rPr lang="en-US" altLang="en-US" dirty="0"/>
            </a:br>
            <a:r>
              <a:rPr lang="en-US" altLang="en-US" b="1" dirty="0"/>
              <a:t>Rationale: </a:t>
            </a:r>
            <a:r>
              <a:rPr lang="en-US" altLang="en-US" dirty="0">
                <a:solidFill>
                  <a:srgbClr val="F37021"/>
                </a:solidFill>
              </a:rPr>
              <a:t>Never insert a nasopharyngeal airway into actively bleeding nares.</a:t>
            </a:r>
          </a:p>
          <a:p>
            <a:pPr marL="1016000" lvl="1" indent="-444500">
              <a:spcBef>
                <a:spcPct val="35000"/>
              </a:spcBef>
              <a:buFontTx/>
              <a:buAutoNum type="alphaUcPeriod"/>
            </a:pPr>
            <a:r>
              <a:rPr lang="en-US" altLang="en-US" dirty="0"/>
              <a:t>tilt the patient’s head forward while he or she is leaning forward.</a:t>
            </a:r>
            <a:br>
              <a:rPr lang="en-US" altLang="en-US" dirty="0"/>
            </a:br>
            <a:r>
              <a:rPr lang="en-US" altLang="en-US" b="1" dirty="0"/>
              <a:t>Rationale: </a:t>
            </a:r>
            <a:r>
              <a:rPr lang="en-US" altLang="en-US" dirty="0">
                <a:solidFill>
                  <a:srgbClr val="F37021"/>
                </a:solidFill>
              </a:rPr>
              <a:t>Correct answer</a:t>
            </a:r>
          </a:p>
          <a:p>
            <a:pPr marL="1016000" lvl="1" indent="-444500">
              <a:spcBef>
                <a:spcPct val="15000"/>
              </a:spcBef>
              <a:buFontTx/>
              <a:buAutoNum type="alphaUcPeriod" startAt="3"/>
            </a:pPr>
            <a:r>
              <a:rPr lang="en-US" altLang="en-US" dirty="0"/>
              <a:t>place the patient supine with his or her head in the flexed position.</a:t>
            </a:r>
            <a:br>
              <a:rPr lang="en-US" altLang="en-US" dirty="0"/>
            </a:br>
            <a:r>
              <a:rPr lang="en-US" altLang="en-US" b="1" dirty="0"/>
              <a:t>Rationale: </a:t>
            </a:r>
            <a:r>
              <a:rPr lang="en-US" altLang="en-US" dirty="0">
                <a:solidFill>
                  <a:srgbClr val="F37021"/>
                </a:solidFill>
              </a:rPr>
              <a:t>Lying a patient supine with epistaxis will cause blood to be swallowed and may cause vomiting.</a:t>
            </a:r>
          </a:p>
          <a:p>
            <a:pPr marL="1016000" lvl="1" indent="-444500">
              <a:spcBef>
                <a:spcPct val="15000"/>
              </a:spcBef>
              <a:buFontTx/>
              <a:buAutoNum type="alphaUcPeriod" startAt="3"/>
            </a:pPr>
            <a:r>
              <a:rPr lang="en-US" altLang="en-US" dirty="0"/>
              <a:t>tilt the patient’s head forward while he or she is leaning backward.</a:t>
            </a:r>
            <a:br>
              <a:rPr lang="en-US" altLang="en-US" dirty="0"/>
            </a:br>
            <a:r>
              <a:rPr lang="en-US" altLang="en-US" b="1" dirty="0"/>
              <a:t>Rationale: </a:t>
            </a:r>
            <a:r>
              <a:rPr lang="en-US" altLang="en-US" dirty="0">
                <a:solidFill>
                  <a:srgbClr val="F37021"/>
                </a:solidFill>
              </a:rPr>
              <a:t>Tilt the patient’s head forward, but the patient’s body must also lean forward.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5716" name="Rectangle 3"/>
          <p:cNvSpPr>
            <a:spLocks noGrp="1" noChangeArrowheads="1"/>
          </p:cNvSpPr>
          <p:nvPr>
            <p:ph type="body" idx="1"/>
          </p:nvPr>
        </p:nvSpPr>
        <p:spPr/>
        <p:txBody>
          <a:bodyPr rIns="228600"/>
          <a:lstStyle/>
          <a:p>
            <a:pPr marL="685800" indent="-685800">
              <a:spcBef>
                <a:spcPct val="35000"/>
              </a:spcBef>
              <a:buFontTx/>
              <a:buAutoNum type="arabicPeriod" startAt="10"/>
            </a:pPr>
            <a:r>
              <a:rPr lang="en-US" altLang="en-US" dirty="0"/>
              <a:t>Controlling internal bleeding requires:</a:t>
            </a:r>
          </a:p>
          <a:p>
            <a:pPr marL="1244600" lvl="1" indent="-444500">
              <a:spcBef>
                <a:spcPct val="35000"/>
              </a:spcBef>
              <a:buFontTx/>
              <a:buAutoNum type="alphaUcPeriod"/>
            </a:pPr>
            <a:r>
              <a:rPr lang="en-US" altLang="en-US" dirty="0"/>
              <a:t>applying a tourniquet.</a:t>
            </a:r>
          </a:p>
          <a:p>
            <a:pPr marL="1244600" lvl="1" indent="-444500">
              <a:spcBef>
                <a:spcPct val="35000"/>
              </a:spcBef>
              <a:buFontTx/>
              <a:buAutoNum type="alphaUcPeriod"/>
            </a:pPr>
            <a:r>
              <a:rPr lang="en-US" altLang="en-US" dirty="0"/>
              <a:t>surgery in a hospital.</a:t>
            </a:r>
          </a:p>
          <a:p>
            <a:pPr marL="1244600" lvl="1" indent="-444500">
              <a:spcBef>
                <a:spcPct val="35000"/>
              </a:spcBef>
              <a:buFontTx/>
              <a:buAutoNum type="alphaUcPeriod"/>
            </a:pPr>
            <a:r>
              <a:rPr lang="en-US" altLang="en-US" dirty="0"/>
              <a:t>positioning the patient in the sitting position.</a:t>
            </a:r>
          </a:p>
          <a:p>
            <a:pPr marL="1244600" lvl="1" indent="-444500">
              <a:spcBef>
                <a:spcPct val="35000"/>
              </a:spcBef>
              <a:buFontTx/>
              <a:buAutoNum type="alphaUcPeriod"/>
            </a:pPr>
            <a:r>
              <a:rPr lang="en-US" altLang="en-US" dirty="0"/>
              <a:t>providing slow and considerate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6740"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Controlling internal bleeding usually requires surgery that must be done in the hospital. To care for the patient in the field, administer high-flow oxygen and assist ventilations, if needed; control all obvious external bleeding; monitor and record the vital signs every 5 minutes; place the nontrauma patient in a shock position; keep the patient warm; and provide immediate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7764" name="Rectangle 3"/>
          <p:cNvSpPr>
            <a:spLocks noGrp="1" noChangeArrowheads="1"/>
          </p:cNvSpPr>
          <p:nvPr>
            <p:ph type="body" idx="1"/>
          </p:nvPr>
        </p:nvSpPr>
        <p:spPr/>
        <p:txBody>
          <a:bodyPr rIns="228600"/>
          <a:lstStyle/>
          <a:p>
            <a:pPr marL="685800" indent="-685800">
              <a:spcBef>
                <a:spcPct val="35000"/>
              </a:spcBef>
              <a:buFontTx/>
              <a:buAutoNum type="arabicPeriod" startAt="10"/>
            </a:pPr>
            <a:r>
              <a:rPr lang="en-US" altLang="en-US" dirty="0"/>
              <a:t>Controlling internal bleeding requires:</a:t>
            </a:r>
          </a:p>
          <a:p>
            <a:pPr marL="1244600" lvl="1" indent="-444500">
              <a:spcBef>
                <a:spcPct val="35000"/>
              </a:spcBef>
              <a:buFontTx/>
              <a:buAutoNum type="alphaUcPeriod"/>
            </a:pPr>
            <a:r>
              <a:rPr lang="en-US" altLang="en-US" sz="2100" dirty="0"/>
              <a:t>applying a tourniquet.</a:t>
            </a:r>
            <a:br>
              <a:rPr lang="en-US" altLang="en-US" sz="2100" dirty="0"/>
            </a:br>
            <a:r>
              <a:rPr lang="en-US" altLang="en-US" sz="2100" b="1" dirty="0"/>
              <a:t>Rationale: </a:t>
            </a:r>
            <a:r>
              <a:rPr lang="en-US" altLang="en-US" sz="2100" dirty="0">
                <a:solidFill>
                  <a:srgbClr val="F37021"/>
                </a:solidFill>
              </a:rPr>
              <a:t>Never use a tourniquet to control bleeding from closed, internal, soft-tissue injuries.</a:t>
            </a:r>
          </a:p>
          <a:p>
            <a:pPr marL="1244600" lvl="1" indent="-444500">
              <a:spcBef>
                <a:spcPct val="35000"/>
              </a:spcBef>
              <a:buFontTx/>
              <a:buAutoNum type="alphaUcPeriod"/>
            </a:pPr>
            <a:r>
              <a:rPr lang="en-US" altLang="en-US" sz="2100" dirty="0"/>
              <a:t>surgery in a hospital.</a:t>
            </a:r>
            <a:br>
              <a:rPr lang="en-US" altLang="en-US" sz="2100" dirty="0"/>
            </a:br>
            <a:r>
              <a:rPr lang="en-US" altLang="en-US" sz="2100" b="1" dirty="0"/>
              <a:t>Rationale: </a:t>
            </a:r>
            <a:r>
              <a:rPr lang="en-US" altLang="en-US" sz="2100" dirty="0">
                <a:solidFill>
                  <a:srgbClr val="F37021"/>
                </a:solidFill>
              </a:rPr>
              <a:t>Correct answer</a:t>
            </a:r>
          </a:p>
          <a:p>
            <a:pPr marL="1244600" lvl="1" indent="-444500">
              <a:spcBef>
                <a:spcPct val="35000"/>
              </a:spcBef>
              <a:buFontTx/>
              <a:buAutoNum type="alphaUcPeriod"/>
            </a:pPr>
            <a:r>
              <a:rPr lang="en-US" altLang="en-US" sz="2100" dirty="0"/>
              <a:t>positioning the patient in the sitting position.</a:t>
            </a:r>
            <a:br>
              <a:rPr lang="en-US" altLang="en-US" sz="2100" dirty="0"/>
            </a:br>
            <a:r>
              <a:rPr lang="en-US" altLang="en-US" sz="2100" b="1" dirty="0"/>
              <a:t>Rationale: </a:t>
            </a:r>
            <a:r>
              <a:rPr lang="en-US" altLang="en-US" sz="2100" dirty="0">
                <a:solidFill>
                  <a:srgbClr val="F37021"/>
                </a:solidFill>
              </a:rPr>
              <a:t>You should place the patient in a supine position.</a:t>
            </a:r>
          </a:p>
          <a:p>
            <a:pPr marL="1244600" lvl="1" indent="-444500">
              <a:spcBef>
                <a:spcPct val="35000"/>
              </a:spcBef>
              <a:buFontTx/>
              <a:buAutoNum type="alphaUcPeriod"/>
            </a:pPr>
            <a:r>
              <a:rPr lang="en-US" altLang="en-US" sz="2100" dirty="0"/>
              <a:t>providing slow and considerate transport.</a:t>
            </a:r>
            <a:br>
              <a:rPr lang="en-US" altLang="en-US" sz="2100" dirty="0"/>
            </a:br>
            <a:r>
              <a:rPr lang="en-US" altLang="en-US" sz="2100" b="1" dirty="0"/>
              <a:t>Rationale: </a:t>
            </a:r>
            <a:r>
              <a:rPr lang="en-US" altLang="en-US" sz="2100" dirty="0">
                <a:solidFill>
                  <a:srgbClr val="F37021"/>
                </a:solidFill>
              </a:rPr>
              <a:t>You should provide immediate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294</TotalTime>
  <Words>8901</Words>
  <Application>Microsoft Macintosh PowerPoint</Application>
  <PresentationFormat>Widescreen</PresentationFormat>
  <Paragraphs>1017</Paragraphs>
  <Slides>96</Slides>
  <Notes>92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96</vt:i4>
      </vt:variant>
    </vt:vector>
  </HeadingPairs>
  <TitlesOfParts>
    <vt:vector size="101" baseType="lpstr">
      <vt:lpstr>Arial</vt:lpstr>
      <vt:lpstr>Calibri</vt:lpstr>
      <vt:lpstr>Times New Roman</vt:lpstr>
      <vt:lpstr>Wingdings</vt:lpstr>
      <vt:lpstr>Educational subjects 16x9</vt:lpstr>
      <vt:lpstr>Bleeding</vt:lpstr>
      <vt:lpstr>National EMS Education Standard Competencies (1 of 3)</vt:lpstr>
      <vt:lpstr>National EMS Education Standard Competencies (2 of 3)</vt:lpstr>
      <vt:lpstr>National EMS Education Standard Competencies (3 of 3)</vt:lpstr>
      <vt:lpstr>Introduction</vt:lpstr>
      <vt:lpstr>Anatomy and Physiology of the  Cardiovascular System (1 of 2)</vt:lpstr>
      <vt:lpstr>Anatomy and Physiology of the  Cardiovascular System (2 of 2)</vt:lpstr>
      <vt:lpstr>The Heart (1 of 2)</vt:lpstr>
      <vt:lpstr>The Heart (2 of 2)</vt:lpstr>
      <vt:lpstr>Blood Vessels and Blood (1 of 6)</vt:lpstr>
      <vt:lpstr>Blood Vessels and Blood (2 of 6)</vt:lpstr>
      <vt:lpstr>Blood Vessels and Blood (3 of 6)</vt:lpstr>
      <vt:lpstr>Blood Vessels and Blood (4 of 6)</vt:lpstr>
      <vt:lpstr>Blood Vessels and Blood (5 of 6)</vt:lpstr>
      <vt:lpstr>Blood Vessels and Blood (6 of 6)</vt:lpstr>
      <vt:lpstr>Autonomic Nervous System</vt:lpstr>
      <vt:lpstr>Pathophysiology and Perfusion (1 of 3)</vt:lpstr>
      <vt:lpstr>Pathophysiology and Perfusion (2 of 3)</vt:lpstr>
      <vt:lpstr>Pathophysiology and Perfusion (3 of 3)</vt:lpstr>
      <vt:lpstr>External Bleeding</vt:lpstr>
      <vt:lpstr>Significance of External Bleeding (1 of 3)</vt:lpstr>
      <vt:lpstr>Significance of External Bleeding (2 of 3)</vt:lpstr>
      <vt:lpstr>Significance of External Bleeding (3 of 3)</vt:lpstr>
      <vt:lpstr>Characteristics of External Bleeding (1 of 3)</vt:lpstr>
      <vt:lpstr>Characteristics of External Bleeding (2 of 3)</vt:lpstr>
      <vt:lpstr>Characteristics of External Bleeding (3 of 3)</vt:lpstr>
      <vt:lpstr>Clotting</vt:lpstr>
      <vt:lpstr>Hemophilia</vt:lpstr>
      <vt:lpstr>Internal Bleeding (1 of 2)</vt:lpstr>
      <vt:lpstr>Internal Bleeding (2 of 2)</vt:lpstr>
      <vt:lpstr>MOI for Internal Bleeding (1 of 2)</vt:lpstr>
      <vt:lpstr>MOI for Internal Bleeding (2 of 2)</vt:lpstr>
      <vt:lpstr>NOI for Internal Bleeding</vt:lpstr>
      <vt:lpstr>Signs and Symptoms of Internal Bleeding (1 of 4)</vt:lpstr>
      <vt:lpstr>Signs and Symptoms of Internal Bleeding (2 of 4)</vt:lpstr>
      <vt:lpstr>Signs and Symptoms of Internal Bleeding (3 of 4)</vt:lpstr>
      <vt:lpstr>Signs and Symptoms of Internal Bleeding (4 of 4)</vt:lpstr>
      <vt:lpstr>Scene Size-up (1 of 2)</vt:lpstr>
      <vt:lpstr>Scene Size-up (2 of 2)</vt:lpstr>
      <vt:lpstr>Primary Assessment (1 of 5)</vt:lpstr>
      <vt:lpstr>Primary Assessment (2 of 5)</vt:lpstr>
      <vt:lpstr>Primary Assessment (3 of 5)</vt:lpstr>
      <vt:lpstr>Primary Assessment (4 of 5)</vt:lpstr>
      <vt:lpstr>Primary Assessment (5 of 5)</vt:lpstr>
      <vt:lpstr>History Taking (1 of 2)</vt:lpstr>
      <vt:lpstr>History Taking (2 of 2)</vt:lpstr>
      <vt:lpstr>Secondary Assessment</vt:lpstr>
      <vt:lpstr>Reassessment (1 of 3)</vt:lpstr>
      <vt:lpstr>Reassessment (2 of 3)</vt:lpstr>
      <vt:lpstr>Reassessment (3 of 3)</vt:lpstr>
      <vt:lpstr>Emergency Medical Care for External Bleeding (1 of 2)</vt:lpstr>
      <vt:lpstr>Emergency Medical Care for External Bleeding (2 of 2)</vt:lpstr>
      <vt:lpstr>Direct Pressure </vt:lpstr>
      <vt:lpstr>Pressure Dressing </vt:lpstr>
      <vt:lpstr>Hemostatic Agents</vt:lpstr>
      <vt:lpstr>Tourniquets (1 of 2)</vt:lpstr>
      <vt:lpstr>Tourniquets (2 of 2)</vt:lpstr>
      <vt:lpstr>Splints (1 of 3)</vt:lpstr>
      <vt:lpstr>Splints (2 of 3)</vt:lpstr>
      <vt:lpstr>Splints (3 of 3)</vt:lpstr>
      <vt:lpstr>Bleeding From the Nose, Ears, and Mouth (1 of 4)</vt:lpstr>
      <vt:lpstr>Bleeding From the Nose, Ears, and Mouth (2 of 4)</vt:lpstr>
      <vt:lpstr>Bleeding From the Nose, Ears, and Mouth (3 of 4)</vt:lpstr>
      <vt:lpstr>Bleeding From the Nose, Ears, and Mouth (4 of 4)</vt:lpstr>
      <vt:lpstr>Emergency Medical Care for Internal Bleeding</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 (1 of 2)</vt:lpstr>
      <vt:lpstr>Review (2 of 2)</vt:lpstr>
      <vt:lpstr>Review</vt:lpstr>
      <vt:lpstr>Review</vt:lpstr>
      <vt:lpstr>Review</vt:lpstr>
      <vt:lpstr>Review</vt:lpstr>
      <vt:lpstr>Review</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51</cp:revision>
  <dcterms:created xsi:type="dcterms:W3CDTF">2019-03-08T18:11:57Z</dcterms:created>
  <dcterms:modified xsi:type="dcterms:W3CDTF">2020-12-18T17:19:56Z</dcterms:modified>
</cp:coreProperties>
</file>